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8" r:id="rId3"/>
  </p:sldMasterIdLst>
  <p:sldIdLst>
    <p:sldId id="388" r:id="rId4"/>
    <p:sldId id="267" r:id="rId5"/>
    <p:sldId id="259" r:id="rId6"/>
    <p:sldId id="269" r:id="rId7"/>
    <p:sldId id="256" r:id="rId8"/>
    <p:sldId id="271" r:id="rId9"/>
    <p:sldId id="268" r:id="rId10"/>
    <p:sldId id="264" r:id="rId11"/>
    <p:sldId id="384" r:id="rId12"/>
    <p:sldId id="326" r:id="rId13"/>
    <p:sldId id="348" r:id="rId14"/>
    <p:sldId id="383" r:id="rId15"/>
    <p:sldId id="382" r:id="rId16"/>
    <p:sldId id="277" r:id="rId17"/>
    <p:sldId id="273" r:id="rId18"/>
    <p:sldId id="276" r:id="rId19"/>
    <p:sldId id="272" r:id="rId20"/>
    <p:sldId id="274" r:id="rId21"/>
    <p:sldId id="275" r:id="rId22"/>
    <p:sldId id="385" r:id="rId23"/>
    <p:sldId id="387" r:id="rId24"/>
    <p:sldId id="3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82" autoAdjust="0"/>
    <p:restoredTop sz="94660"/>
  </p:normalViewPr>
  <p:slideViewPr>
    <p:cSldViewPr snapToGrid="0">
      <p:cViewPr>
        <p:scale>
          <a:sx n="120" d="100"/>
          <a:sy n="120" d="100"/>
        </p:scale>
        <p:origin x="-1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12192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8FF84F-4025-F7CF-561D-6BB582A0776A}"/>
              </a:ext>
            </a:extLst>
          </p:cNvPr>
          <p:cNvGrpSpPr/>
          <p:nvPr userDrawn="1"/>
        </p:nvGrpSpPr>
        <p:grpSpPr>
          <a:xfrm>
            <a:off x="11025054" y="16920"/>
            <a:ext cx="1121051" cy="757583"/>
            <a:chOff x="8193973" y="4316057"/>
            <a:chExt cx="2042812" cy="1787461"/>
          </a:xfrm>
        </p:grpSpPr>
        <p:pic>
          <p:nvPicPr>
            <p:cNvPr id="7" name="Picture 8" descr="Services - Airbase GSE">
              <a:extLst>
                <a:ext uri="{FF2B5EF4-FFF2-40B4-BE49-F238E27FC236}">
                  <a16:creationId xmlns:a16="http://schemas.microsoft.com/office/drawing/2014/main" id="{AEE5CF9F-A786-7E1D-9943-BF5561DEF7D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973" y="4316057"/>
              <a:ext cx="204281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42BB606-6727-5AE3-08EB-F777704F0F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2" r="14883"/>
            <a:stretch/>
          </p:blipFill>
          <p:spPr bwMode="auto">
            <a:xfrm rot="152949" flipH="1">
              <a:off x="8641052" y="4986750"/>
              <a:ext cx="1416068" cy="96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Services - Airbase GSE">
              <a:extLst>
                <a:ext uri="{FF2B5EF4-FFF2-40B4-BE49-F238E27FC236}">
                  <a16:creationId xmlns:a16="http://schemas.microsoft.com/office/drawing/2014/main" id="{9B24FDB7-3C39-97D3-EC14-91783F9A41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43"/>
            <a:stretch/>
          </p:blipFill>
          <p:spPr bwMode="auto">
            <a:xfrm>
              <a:off x="9735125" y="4316057"/>
              <a:ext cx="501660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Services - Airbase GSE">
              <a:extLst>
                <a:ext uri="{FF2B5EF4-FFF2-40B4-BE49-F238E27FC236}">
                  <a16:creationId xmlns:a16="http://schemas.microsoft.com/office/drawing/2014/main" id="{D242DEF9-A1DB-073B-9AEE-9059BF8410A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939"/>
            <a:stretch/>
          </p:blipFill>
          <p:spPr bwMode="auto">
            <a:xfrm>
              <a:off x="8193973" y="4316057"/>
              <a:ext cx="38938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41EC644-2384-4D39-99A2-B1DB2A26A6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" y="6522831"/>
            <a:ext cx="830307" cy="2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3A84A-6873-43CF-90C9-4D4D6038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F4A547-1D93-4EE7-9702-15B034747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A8EDBC-56A2-4F5B-9318-62E72B33E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4488E6-10DB-40C8-803F-F3D2AA03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33F624-2D81-431C-9A5E-585B5FB6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EB5754-81C9-4F25-A8D5-30B9954B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41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9A07-9187-4863-B226-55695515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622AEF-C518-4CB6-BCFF-5DA7CDC68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58A08-EBB8-4AF1-B6EE-A526E804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6DD0A-98CA-409D-830E-5BC9E538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30F5F-71CE-4A08-AEF9-19B2418B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0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9A0349-5FA4-42F0-899B-DCDF86D3B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FE8CAD-08B0-4FC8-8FC6-D6F90D18C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1C382-3179-41A9-A9B9-6C649860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43756-BD1F-4475-951D-9267005F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37F40-0F6D-4B9A-BCFD-E3D0DB3D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38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9/3/2025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68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12192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6736" y="0"/>
            <a:ext cx="1245264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" y="6412676"/>
            <a:ext cx="928651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78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16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12192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6736" y="0"/>
            <a:ext cx="1245264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" y="6412676"/>
            <a:ext cx="928651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1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02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53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74593-91E1-4A55-A2E2-5A4360233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6AA941-0F6B-462B-99E4-71E934FC0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3EF76-9C68-4154-BE53-FCE66B1E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9FDC-D1FB-4C04-A734-E351AEEF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52883-CA8A-4730-B876-265DCF00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32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94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18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7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733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78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97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71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6AB321-2464-B7CC-774D-2BF5FD95AF6D}"/>
              </a:ext>
            </a:extLst>
          </p:cNvPr>
          <p:cNvSpPr/>
          <p:nvPr userDrawn="1"/>
        </p:nvSpPr>
        <p:spPr>
          <a:xfrm>
            <a:off x="0" y="1730566"/>
            <a:ext cx="12192000" cy="5127434"/>
          </a:xfrm>
          <a:prstGeom prst="rect">
            <a:avLst/>
          </a:prstGeom>
          <a:gradFill flip="none" rotWithShape="1">
            <a:gsLst>
              <a:gs pos="44000">
                <a:schemeClr val="accent4">
                  <a:lumMod val="40000"/>
                  <a:lumOff val="60000"/>
                </a:schemeClr>
              </a:gs>
              <a:gs pos="0">
                <a:srgbClr val="003964"/>
              </a:gs>
              <a:gs pos="100000">
                <a:srgbClr val="00396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869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08DE53-954D-3300-352F-559AE9E9187B}"/>
              </a:ext>
            </a:extLst>
          </p:cNvPr>
          <p:cNvSpPr/>
          <p:nvPr userDrawn="1"/>
        </p:nvSpPr>
        <p:spPr>
          <a:xfrm>
            <a:off x="2" y="0"/>
            <a:ext cx="5480161" cy="6858000"/>
          </a:xfrm>
          <a:prstGeom prst="rect">
            <a:avLst/>
          </a:prstGeom>
          <a:gradFill flip="none" rotWithShape="1">
            <a:gsLst>
              <a:gs pos="52000">
                <a:schemeClr val="accent4">
                  <a:lumMod val="40000"/>
                  <a:lumOff val="60000"/>
                </a:schemeClr>
              </a:gs>
              <a:gs pos="23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628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756597-A556-722A-3E6F-B6E938C994C3}"/>
              </a:ext>
            </a:extLst>
          </p:cNvPr>
          <p:cNvGrpSpPr/>
          <p:nvPr userDrawn="1"/>
        </p:nvGrpSpPr>
        <p:grpSpPr>
          <a:xfrm>
            <a:off x="1" y="0"/>
            <a:ext cx="12192000" cy="3429000"/>
            <a:chOff x="0" y="0"/>
            <a:chExt cx="10691813" cy="269971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9A52D2-DB67-A3BC-AEF4-CEA9FC201B6F}"/>
                </a:ext>
              </a:extLst>
            </p:cNvPr>
            <p:cNvSpPr/>
            <p:nvPr userDrawn="1"/>
          </p:nvSpPr>
          <p:spPr>
            <a:xfrm>
              <a:off x="0" y="1"/>
              <a:ext cx="10691813" cy="2699716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EE98F1-C2DE-5380-BE53-6D164F94EFAE}"/>
                </a:ext>
              </a:extLst>
            </p:cNvPr>
            <p:cNvSpPr/>
            <p:nvPr userDrawn="1"/>
          </p:nvSpPr>
          <p:spPr>
            <a:xfrm>
              <a:off x="0" y="0"/>
              <a:ext cx="10691813" cy="269971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Picture 2" descr="다이후쿠, 경영 철학을 개정 | 뉴스 릴리스 | 기업 정보 | DAIFUKU">
            <a:extLst>
              <a:ext uri="{FF2B5EF4-FFF2-40B4-BE49-F238E27FC236}">
                <a16:creationId xmlns:a16="http://schemas.microsoft.com/office/drawing/2014/main" id="{5D304D14-ED07-E5A5-56D0-59C53EBB3E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5" y="171498"/>
            <a:ext cx="1735781" cy="5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24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9FD83-A7F0-4CBA-A575-CE1A0418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D3368-96EE-46B7-82E9-46428C1BD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5C93-0677-48AA-A2EB-9AE8B140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17FFF-B1BF-4B3A-A206-E87F7B0C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46B30-72A2-45ED-9C0F-7337BA71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76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102B3-EF05-E1AC-90B8-6D6EB8676E80}"/>
              </a:ext>
            </a:extLst>
          </p:cNvPr>
          <p:cNvSpPr txBox="1"/>
          <p:nvPr userDrawn="1"/>
        </p:nvSpPr>
        <p:spPr>
          <a:xfrm>
            <a:off x="11122304" y="6486519"/>
            <a:ext cx="714318" cy="231923"/>
          </a:xfrm>
          <a:prstGeom prst="rect">
            <a:avLst/>
          </a:prstGeom>
          <a:noFill/>
        </p:spPr>
        <p:txBody>
          <a:bodyPr wrap="none" rIns="32659" rtlCol="0" anchor="ctr">
            <a:spAutoFit/>
          </a:bodyPr>
          <a:lstStyle/>
          <a:p>
            <a:pPr marL="0" marR="0" lvl="0" indent="0" algn="r" defTabSz="72759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n-ea"/>
                <a:ea typeface="+mn-ea"/>
              </a:rPr>
              <a:t>PAGE  </a:t>
            </a: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40559">
                    <a:alpha val="98000"/>
                  </a:srgbClr>
                </a:solidFill>
                <a:latin typeface="+mn-ea"/>
                <a:ea typeface="+mn-ea"/>
              </a:rPr>
              <a:t>I</a:t>
            </a: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n-ea"/>
                <a:ea typeface="+mn-ea"/>
              </a:rPr>
              <a:t>  </a:t>
            </a: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j-ea"/>
                <a:ea typeface="+mj-ea"/>
              </a:rPr>
              <a:t> </a:t>
            </a:r>
            <a:fld id="{CBF0B341-023A-418D-AF6A-AD17E289A134}" type="slidenum">
              <a:rPr lang="en-US" altLang="ko-KR" sz="907" spc="-64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j-ea"/>
                <a:ea typeface="+mj-ea"/>
              </a:rPr>
              <a:pPr marL="0" marR="0" lvl="0" indent="0" algn="r" defTabSz="72759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89" i="0" u="none" strike="noStrike" kern="1200" cap="none" spc="-64" normalizeH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85000"/>
                  <a:lumOff val="15000"/>
                  <a:alpha val="98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6DBA72-D580-314B-AE62-31976E61C07E}"/>
              </a:ext>
            </a:extLst>
          </p:cNvPr>
          <p:cNvGrpSpPr/>
          <p:nvPr userDrawn="1"/>
        </p:nvGrpSpPr>
        <p:grpSpPr>
          <a:xfrm>
            <a:off x="355380" y="6433319"/>
            <a:ext cx="2064221" cy="280844"/>
            <a:chOff x="311650" y="7066036"/>
            <a:chExt cx="2323724" cy="397395"/>
          </a:xfrm>
        </p:grpSpPr>
        <p:pic>
          <p:nvPicPr>
            <p:cNvPr id="3" name="그림 2" descr="개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441EC644-2384-4D39-99A2-B1DB2A26A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067" y="7197541"/>
              <a:ext cx="830307" cy="2658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DB4FF1-5094-43BA-D8A7-EB3C7E31E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11650" y="7066036"/>
              <a:ext cx="1251241" cy="347219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4F7D07D-79A4-0107-10B4-D35FD7DE95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73497" y="7232221"/>
              <a:ext cx="0" cy="1997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2" descr="다이후쿠, 경영 철학을 개정 | 뉴스 릴리스 | 기업 정보 | DAIFUKU">
            <a:extLst>
              <a:ext uri="{FF2B5EF4-FFF2-40B4-BE49-F238E27FC236}">
                <a16:creationId xmlns:a16="http://schemas.microsoft.com/office/drawing/2014/main" id="{69FF632C-1F82-F071-41FA-CD6F9E736D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5" y="171498"/>
            <a:ext cx="1735781" cy="5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982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25483E-DD71-C1AF-55AD-3B6120ECFBD1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050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5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/>
              <a:cs typeface="+mn-cs"/>
            </a:endParaRPr>
          </a:p>
        </p:txBody>
      </p:sp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41EC644-2384-4D39-99A2-B1DB2A26A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01" y="6475038"/>
            <a:ext cx="946809" cy="2412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DB4FF1-5094-43BA-D8A7-EB3C7E31E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379" y="6401257"/>
            <a:ext cx="1426805" cy="314991"/>
          </a:xfrm>
          <a:prstGeom prst="rect">
            <a:avLst/>
          </a:prstGeom>
        </p:spPr>
      </p:pic>
      <p:pic>
        <p:nvPicPr>
          <p:cNvPr id="2" name="Picture 2" descr="다이후쿠, 경영 철학을 개정 | 뉴스 릴리스 | 기업 정보 | DAIFUKU">
            <a:extLst>
              <a:ext uri="{FF2B5EF4-FFF2-40B4-BE49-F238E27FC236}">
                <a16:creationId xmlns:a16="http://schemas.microsoft.com/office/drawing/2014/main" id="{70307B00-6649-09E5-B892-91A849B509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5" y="171498"/>
            <a:ext cx="1735781" cy="5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021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CBD460-F7E1-432B-BE01-FFED693DF0C7}"/>
              </a:ext>
            </a:extLst>
          </p:cNvPr>
          <p:cNvSpPr/>
          <p:nvPr/>
        </p:nvSpPr>
        <p:spPr>
          <a:xfrm>
            <a:off x="3" y="3122270"/>
            <a:ext cx="12192000" cy="37357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82" dirty="0"/>
          </a:p>
        </p:txBody>
      </p:sp>
      <p:pic>
        <p:nvPicPr>
          <p:cNvPr id="9" name="그림 8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1BA0EF9F-CA00-4C20-9262-1422125CC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14" y="6117712"/>
            <a:ext cx="1400773" cy="3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5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kplanet\Pictures\ppt배경\choosing_keeping_session_03_lion_ink_and_pencil_eraser.png"/>
          <p:cNvPicPr>
            <a:picLocks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161"/>
            <a:ext cx="12192000" cy="68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1056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DDB588-0601-4104-B98A-9FD9DB256D3E}"/>
              </a:ext>
            </a:extLst>
          </p:cNvPr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solidFill>
            <a:srgbClr val="455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0"/>
          </a:p>
        </p:txBody>
      </p:sp>
    </p:spTree>
    <p:extLst>
      <p:ext uri="{BB962C8B-B14F-4D97-AF65-F5344CB8AC3E}">
        <p14:creationId xmlns:p14="http://schemas.microsoft.com/office/powerpoint/2010/main" val="284376606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리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0CB4AD8-63BD-743C-F9A6-B6486064F805}"/>
              </a:ext>
            </a:extLst>
          </p:cNvPr>
          <p:cNvSpPr txBox="1"/>
          <p:nvPr/>
        </p:nvSpPr>
        <p:spPr>
          <a:xfrm>
            <a:off x="758493" y="340843"/>
            <a:ext cx="126502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7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GRID</a:t>
            </a:r>
            <a:r>
              <a:rPr lang="ko-KR" altLang="en-US" sz="127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7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SYSTEM</a:t>
            </a:r>
            <a:endParaRPr lang="ko-KR" altLang="en-US" sz="127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3EBCD1-DBE3-3C23-3E82-90470ABF5E57}"/>
              </a:ext>
            </a:extLst>
          </p:cNvPr>
          <p:cNvGrpSpPr/>
          <p:nvPr/>
        </p:nvGrpSpPr>
        <p:grpSpPr>
          <a:xfrm>
            <a:off x="758494" y="979303"/>
            <a:ext cx="10675014" cy="5226309"/>
            <a:chOff x="0" y="-3"/>
            <a:chExt cx="10195559" cy="5421090"/>
          </a:xfrm>
          <a:solidFill>
            <a:schemeClr val="bg1">
              <a:lumMod val="95000"/>
            </a:schemeClr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48EFA3-8D25-D871-FCA4-B925BE023DCA}"/>
                </a:ext>
              </a:extLst>
            </p:cNvPr>
            <p:cNvSpPr/>
            <p:nvPr/>
          </p:nvSpPr>
          <p:spPr>
            <a:xfrm>
              <a:off x="0" y="0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0131BC-DCF9-5B9B-4D40-10F916E385C6}"/>
                </a:ext>
              </a:extLst>
            </p:cNvPr>
            <p:cNvSpPr/>
            <p:nvPr/>
          </p:nvSpPr>
          <p:spPr>
            <a:xfrm>
              <a:off x="2582091" y="-1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6E80C4-214B-3E12-8A3B-B04014286CDA}"/>
                </a:ext>
              </a:extLst>
            </p:cNvPr>
            <p:cNvSpPr/>
            <p:nvPr/>
          </p:nvSpPr>
          <p:spPr>
            <a:xfrm>
              <a:off x="5164182" y="-2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2477E0-D7CB-CAC3-4C5D-A16BCD77E21F}"/>
                </a:ext>
              </a:extLst>
            </p:cNvPr>
            <p:cNvSpPr/>
            <p:nvPr/>
          </p:nvSpPr>
          <p:spPr>
            <a:xfrm>
              <a:off x="7746273" y="-3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2771BCF-3995-5B69-28DA-4D99E3F80985}"/>
                </a:ext>
              </a:extLst>
            </p:cNvPr>
            <p:cNvSpPr/>
            <p:nvPr/>
          </p:nvSpPr>
          <p:spPr>
            <a:xfrm>
              <a:off x="0" y="1393372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3F7F8F-C96A-9093-36CF-2771606BD134}"/>
                </a:ext>
              </a:extLst>
            </p:cNvPr>
            <p:cNvSpPr/>
            <p:nvPr/>
          </p:nvSpPr>
          <p:spPr>
            <a:xfrm>
              <a:off x="2582091" y="1393371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7E2A87-0052-053C-A265-8648BEB16A39}"/>
                </a:ext>
              </a:extLst>
            </p:cNvPr>
            <p:cNvSpPr/>
            <p:nvPr/>
          </p:nvSpPr>
          <p:spPr>
            <a:xfrm>
              <a:off x="5164182" y="1393370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B06408-2701-D2EA-2934-A620B92BD312}"/>
                </a:ext>
              </a:extLst>
            </p:cNvPr>
            <p:cNvSpPr/>
            <p:nvPr/>
          </p:nvSpPr>
          <p:spPr>
            <a:xfrm>
              <a:off x="7746273" y="1393369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BD8F03-96C2-B507-8EF5-0509637B900A}"/>
                </a:ext>
              </a:extLst>
            </p:cNvPr>
            <p:cNvSpPr/>
            <p:nvPr/>
          </p:nvSpPr>
          <p:spPr>
            <a:xfrm>
              <a:off x="0" y="2786744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203EF49-D4BC-E623-8E19-071CECC15BFD}"/>
                </a:ext>
              </a:extLst>
            </p:cNvPr>
            <p:cNvSpPr/>
            <p:nvPr/>
          </p:nvSpPr>
          <p:spPr>
            <a:xfrm>
              <a:off x="2582091" y="2786743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3D9F65D-E27A-3508-6853-159E8C60BC25}"/>
                </a:ext>
              </a:extLst>
            </p:cNvPr>
            <p:cNvSpPr/>
            <p:nvPr/>
          </p:nvSpPr>
          <p:spPr>
            <a:xfrm>
              <a:off x="5164182" y="2786742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FD3226-71E5-86A8-F99B-A5ED1D861C9A}"/>
                </a:ext>
              </a:extLst>
            </p:cNvPr>
            <p:cNvSpPr/>
            <p:nvPr/>
          </p:nvSpPr>
          <p:spPr>
            <a:xfrm>
              <a:off x="7746273" y="2786741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23659AC-1F76-B4D6-6170-76B8658A9C26}"/>
                </a:ext>
              </a:extLst>
            </p:cNvPr>
            <p:cNvSpPr/>
            <p:nvPr/>
          </p:nvSpPr>
          <p:spPr>
            <a:xfrm>
              <a:off x="0" y="4180116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8CE956-28DB-C3C7-8E26-77D914884399}"/>
                </a:ext>
              </a:extLst>
            </p:cNvPr>
            <p:cNvSpPr/>
            <p:nvPr/>
          </p:nvSpPr>
          <p:spPr>
            <a:xfrm>
              <a:off x="2582091" y="4180115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2F589F0-EB57-9699-A5A9-A0B8597B1F49}"/>
                </a:ext>
              </a:extLst>
            </p:cNvPr>
            <p:cNvSpPr/>
            <p:nvPr/>
          </p:nvSpPr>
          <p:spPr>
            <a:xfrm>
              <a:off x="5164182" y="4180114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2D96AE-2276-039C-1916-0BD7EEE0173C}"/>
                </a:ext>
              </a:extLst>
            </p:cNvPr>
            <p:cNvSpPr/>
            <p:nvPr/>
          </p:nvSpPr>
          <p:spPr>
            <a:xfrm>
              <a:off x="7746273" y="4180113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</p:grpSp>
    </p:spTree>
    <p:extLst>
      <p:ext uri="{BB962C8B-B14F-4D97-AF65-F5344CB8AC3E}">
        <p14:creationId xmlns:p14="http://schemas.microsoft.com/office/powerpoint/2010/main" val="339036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F8763-C519-4FAA-BD4E-84758BB6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5023B-5A19-4E61-856D-7B5F63EDE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C8813-0050-4F4F-9E46-9EBD1570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D3B4-1D02-4792-A18F-BE9A19E5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6C345-C805-4921-8DD0-195CCBE9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3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C3C79-BD07-416B-875D-B93FC6B8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7C7F3-69DB-48AD-AE3A-78735C8D0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038708-844E-417B-A881-7A58116AA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78DA4-85B0-4419-82BF-37ED5BC9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4EE4EC-B7BA-466A-A2DA-A1FD6841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1089F5-28D9-4F91-9878-06A189CD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2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45036-E47C-43B7-B000-FF74938F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45E2BA-BAF7-46B1-9BCD-AA3B26882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21953F-0C17-4FBB-92B1-B2402C4F5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9C1627-243A-47F1-A78D-CAE2D1353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5836E6-5BDF-4CDE-B68A-4720193CC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E09047-BB67-4EF2-B4FD-0A445618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8CB24E-EE58-4648-A3C3-FE19FE06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6EAF38-AFCA-4D47-9419-47F1EA5F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6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64CA8-CDF6-4327-B211-846C2E08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B13857-B691-4E45-9E8E-CC9F2C30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BB70AF-C349-4583-9FB1-453D99DF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A0D2F-AB93-4BDB-93E5-01F45448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31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043F5D-D6B5-4DC5-9AAC-7A990922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CAE9F7-709A-4497-B2EC-C8053851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2B1CE-E46E-4D5E-9791-E9E05B85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45D42-5C66-4127-B641-47DF93BD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D6F78-AECE-4489-AA20-BA435419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00724-6149-42B7-9046-5A4775C1D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2B7358-8195-442A-B2FA-7B01ABD9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947B53-832C-4E77-A3F6-E4668923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EA5BF-7D20-491D-9F64-DC6A6F89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3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0F6EA2-8EEF-4C0A-8E2A-E44E09A5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DB65E7-745E-43E5-8E79-D13EB2D7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27311-6B76-415B-AF95-C5DE8020A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6F606-F152-4468-B00B-F9BB89C65359}" type="datetimeFigureOut">
              <a:rPr lang="ko-KR" altLang="en-US" smtClean="0"/>
              <a:t>2025-09-03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3ED04-FF22-40CF-BD5C-ED69A178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B0DF9-07FB-4EDA-882C-26BEB14B3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5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1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txStyles>
    <p:titleStyle>
      <a:lvl1pPr algn="l" defTabSz="460185" rtl="0" eaLnBrk="1" latinLnBrk="1" hangingPunct="1">
        <a:lnSpc>
          <a:spcPct val="90000"/>
        </a:lnSpc>
        <a:spcBef>
          <a:spcPct val="0"/>
        </a:spcBef>
        <a:buNone/>
        <a:defRPr sz="22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047" indent="-115047" algn="l" defTabSz="460185" rtl="0" eaLnBrk="1" latinLnBrk="1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409" kern="1200">
          <a:solidFill>
            <a:schemeClr val="tx1"/>
          </a:solidFill>
          <a:latin typeface="+mn-lt"/>
          <a:ea typeface="+mn-ea"/>
          <a:cs typeface="+mn-cs"/>
        </a:defRPr>
      </a:lvl1pPr>
      <a:lvl2pPr marL="345138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07" kern="1200">
          <a:solidFill>
            <a:schemeClr val="tx1"/>
          </a:solidFill>
          <a:latin typeface="+mn-lt"/>
          <a:ea typeface="+mn-ea"/>
          <a:cs typeface="+mn-cs"/>
        </a:defRPr>
      </a:lvl2pPr>
      <a:lvl3pPr marL="575232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7" kern="1200">
          <a:solidFill>
            <a:schemeClr val="tx1"/>
          </a:solidFill>
          <a:latin typeface="+mn-lt"/>
          <a:ea typeface="+mn-ea"/>
          <a:cs typeface="+mn-cs"/>
        </a:defRPr>
      </a:lvl3pPr>
      <a:lvl4pPr marL="805323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4pPr>
      <a:lvl5pPr marL="1035415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5pPr>
      <a:lvl6pPr marL="1265509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6pPr>
      <a:lvl7pPr marL="1495601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7pPr>
      <a:lvl8pPr marL="1725693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8pPr>
      <a:lvl9pPr marL="1955785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1pPr>
      <a:lvl2pPr marL="230091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2pPr>
      <a:lvl3pPr marL="460185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690279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4pPr>
      <a:lvl5pPr marL="920369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5pPr>
      <a:lvl6pPr marL="1150462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6pPr>
      <a:lvl7pPr marL="1380554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7pPr>
      <a:lvl8pPr marL="1610647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8pPr>
      <a:lvl9pPr marL="1840741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">
          <p15:clr>
            <a:srgbClr val="F26B43"/>
          </p15:clr>
        </p15:guide>
        <p15:guide id="3" pos="192">
          <p15:clr>
            <a:srgbClr val="F26B43"/>
          </p15:clr>
        </p15:guide>
        <p15:guide id="4" pos="4864">
          <p15:clr>
            <a:srgbClr val="F26B43"/>
          </p15:clr>
        </p15:guide>
        <p15:guide id="5" orient="horz" pos="2381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4422">
          <p15:clr>
            <a:srgbClr val="F26B43"/>
          </p15:clr>
        </p15:guide>
        <p15:guide id="9" pos="1871">
          <p15:clr>
            <a:srgbClr val="F26B43"/>
          </p15:clr>
        </p15:guide>
        <p15:guide id="10" pos="3368">
          <p15:clr>
            <a:srgbClr val="F26B43"/>
          </p15:clr>
        </p15:guide>
        <p15:guide id="11" pos="306">
          <p15:clr>
            <a:srgbClr val="F26B43"/>
          </p15:clr>
        </p15:guide>
        <p15:guide id="12" pos="6429">
          <p15:clr>
            <a:srgbClr val="F26B43"/>
          </p15:clr>
        </p15:guide>
        <p15:guide id="14" pos="6543">
          <p15:clr>
            <a:srgbClr val="F26B43"/>
          </p15:clr>
        </p15:guide>
        <p15:guide id="15" orient="horz" pos="4309">
          <p15:clr>
            <a:srgbClr val="F26B43"/>
          </p15:clr>
        </p15:guide>
        <p15:guide id="16" orient="horz" pos="567">
          <p15:clr>
            <a:srgbClr val="F26B43"/>
          </p15:clr>
        </p15:guide>
        <p15:guide id="17" pos="419">
          <p15:clr>
            <a:srgbClr val="F26B43"/>
          </p15:clr>
        </p15:guide>
        <p15:guide id="18" pos="6316">
          <p15:clr>
            <a:srgbClr val="F26B43"/>
          </p15:clr>
        </p15:guide>
        <p15:guide id="19" orient="horz" pos="4536">
          <p15:clr>
            <a:srgbClr val="F26B43"/>
          </p15:clr>
        </p15:guide>
        <p15:guide id="20" pos="3481">
          <p15:clr>
            <a:srgbClr val="F26B43"/>
          </p15:clr>
        </p15:guide>
        <p15:guide id="21" pos="3254">
          <p15:clr>
            <a:srgbClr val="F26B43"/>
          </p15:clr>
        </p15:guide>
        <p15:guide id="22" orient="horz" pos="24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B752-1AC4-2236-A972-6C2066E0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FBA94E-6D7D-773A-9CE0-CD732D3BE124}"/>
              </a:ext>
            </a:extLst>
          </p:cNvPr>
          <p:cNvSpPr txBox="1"/>
          <p:nvPr/>
        </p:nvSpPr>
        <p:spPr>
          <a:xfrm>
            <a:off x="2012950" y="901538"/>
            <a:ext cx="74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51"/>
            <a:r>
              <a:rPr lang="ko-KR" altLang="en-US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  </a:t>
            </a:r>
            <a:r>
              <a:rPr lang="en" altLang="ko-KR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ULD</a:t>
            </a:r>
            <a:r>
              <a:rPr lang="en" altLang="ko-KR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적재 최적화를 위한 </a:t>
            </a:r>
            <a:r>
              <a:rPr lang="en" altLang="ko-KR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POC </a:t>
            </a:r>
            <a:r>
              <a:rPr lang="ko-KR" altLang="en-US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5FB4A-1950-3AED-B5CB-0D4D86D10B1E}"/>
              </a:ext>
            </a:extLst>
          </p:cNvPr>
          <p:cNvSpPr txBox="1"/>
          <p:nvPr/>
        </p:nvSpPr>
        <p:spPr>
          <a:xfrm>
            <a:off x="9702801" y="633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endParaRPr kumimoji="1" lang="ko-KR" altLang="en-US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1A631113-5CDF-4E53-9B97-35D1F839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827" y="4857416"/>
            <a:ext cx="6384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8515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b="1" spc="-28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박정우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9A3D7-F200-4D3E-BD0E-5D6195849B94}"/>
              </a:ext>
            </a:extLst>
          </p:cNvPr>
          <p:cNvSpPr txBox="1"/>
          <p:nvPr/>
        </p:nvSpPr>
        <p:spPr>
          <a:xfrm>
            <a:off x="3557386" y="4399250"/>
            <a:ext cx="143055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891917"/>
            <a:r>
              <a:rPr lang="en-US" altLang="ko-KR" b="1" spc="-34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 2025. 8. 27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D22AFA-0EF2-495E-AD04-51D898AF66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4499058" y="2339340"/>
            <a:ext cx="5958208" cy="3586546"/>
          </a:xfrm>
          <a:prstGeom prst="roundRect">
            <a:avLst>
              <a:gd name="adj" fmla="val 50000"/>
            </a:avLst>
          </a:prstGeom>
          <a:effectLst>
            <a:softEdge rad="1079500"/>
          </a:effectLst>
        </p:spPr>
      </p:pic>
    </p:spTree>
    <p:extLst>
      <p:ext uri="{BB962C8B-B14F-4D97-AF65-F5344CB8AC3E}">
        <p14:creationId xmlns:p14="http://schemas.microsoft.com/office/powerpoint/2010/main" val="348185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A3339A27-6584-835B-FFD4-03939840B0AB}"/>
              </a:ext>
            </a:extLst>
          </p:cNvPr>
          <p:cNvSpPr txBox="1"/>
          <p:nvPr/>
        </p:nvSpPr>
        <p:spPr>
          <a:xfrm>
            <a:off x="7924800" y="535386"/>
            <a:ext cx="4267200" cy="62228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 algn="just">
              <a:lnSpc>
                <a:spcPts val="2400"/>
              </a:lnSpc>
              <a:spcBef>
                <a:spcPts val="105"/>
              </a:spcBef>
              <a:buClr>
                <a:srgbClr val="2D75B6"/>
              </a:buClr>
              <a:tabLst>
                <a:tab pos="337820" algn="l"/>
              </a:tabLst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337185" indent="-287020" algn="just">
              <a:lnSpc>
                <a:spcPts val="2400"/>
              </a:lnSpc>
              <a:spcBef>
                <a:spcPts val="105"/>
              </a:spcBef>
              <a:buClr>
                <a:srgbClr val="2D75B6"/>
              </a:buClr>
              <a:buFont typeface="Wingdings" pitchFamily="2" charset="2"/>
              <a:buChar char="v"/>
              <a:tabLst>
                <a:tab pos="337820" algn="l"/>
              </a:tabLst>
            </a:pPr>
            <a:r>
              <a:rPr b="1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208279" lvl="1" indent="-287020" algn="just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5020" algn="l"/>
              </a:tabLst>
            </a:pP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환경으로부터 현재 시점 t에서의 </a:t>
            </a:r>
            <a:r>
              <a:rPr spc="-6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환경에 대한 정보 </a:t>
            </a: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60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와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보상 </a:t>
            </a:r>
            <a:r>
              <a:rPr spc="-7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𝑟</a:t>
            </a:r>
            <a:r>
              <a:rPr spc="-104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-9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6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받음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208279" lvl="1" indent="-287020" algn="just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5020" algn="l"/>
              </a:tabLst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 algn="just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5020" algn="l"/>
              </a:tabLst>
            </a:pP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60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바탕으로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어떤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행동을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해야</a:t>
            </a:r>
          </a:p>
          <a:p>
            <a:pPr marL="794385" algn="just">
              <a:lnSpc>
                <a:spcPct val="100000"/>
              </a:lnSpc>
            </a:pPr>
            <a:r>
              <a:rPr spc="-5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할지</a:t>
            </a:r>
            <a:r>
              <a:rPr spc="-5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결정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algn="just">
              <a:lnSpc>
                <a:spcPct val="100000"/>
              </a:lnSpc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 algn="just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5020" algn="l"/>
              </a:tabLst>
            </a:pP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결정된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행동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5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𝑎</a:t>
            </a:r>
            <a:r>
              <a:rPr spc="75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5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환경으로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보냄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 algn="just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5020" algn="l"/>
              </a:tabLst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D75B6"/>
              </a:buClr>
              <a:buFont typeface="Wingdings"/>
              <a:buChar char=""/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337185" indent="-287020">
              <a:lnSpc>
                <a:spcPts val="2400"/>
              </a:lnSpc>
              <a:spcBef>
                <a:spcPts val="5"/>
              </a:spcBef>
              <a:buClr>
                <a:srgbClr val="2D75B6"/>
              </a:buClr>
              <a:buFont typeface="Wingdings" pitchFamily="2" charset="2"/>
              <a:buChar char="v"/>
              <a:tabLst>
                <a:tab pos="337185" algn="l"/>
                <a:tab pos="337820" algn="l"/>
              </a:tabLst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b="1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ts val="216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에이전트로부터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받은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행동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5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𝑎</a:t>
            </a:r>
            <a:r>
              <a:rPr spc="75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50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endParaRPr lang="en-US" spc="50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507365" lvl="1">
              <a:lnSpc>
                <a:spcPts val="2160"/>
              </a:lnSpc>
              <a:buClr>
                <a:srgbClr val="2D75B6"/>
              </a:buClr>
              <a:tabLst>
                <a:tab pos="794385" algn="l"/>
                <a:tab pos="795020" algn="l"/>
              </a:tabLst>
            </a:pPr>
            <a:r>
              <a:rPr spc="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lang="ko-KR" altLang="en-US" spc="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 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통해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상태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변화를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일으킴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>
              <a:lnSpc>
                <a:spcPct val="100000"/>
              </a:lnSpc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그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결과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,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상태는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5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262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-&gt;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25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3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로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바뀜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4385" algn="l"/>
                <a:tab pos="795020" algn="l"/>
              </a:tabLst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110489" lvl="1" indent="-287020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에이전트에게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줄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보상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𝑟</a:t>
            </a:r>
            <a:r>
              <a:rPr spc="-15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도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함께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6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계산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110489" lvl="1" indent="-287020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4385" algn="l"/>
                <a:tab pos="795020" algn="l"/>
              </a:tabLst>
            </a:pP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spc="3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44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3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과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𝑟</a:t>
            </a:r>
            <a:r>
              <a:rPr spc="-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을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에이전트에게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전달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61AB12-0D7E-C0AE-2FC2-D364C5AF59D9}"/>
              </a:ext>
            </a:extLst>
          </p:cNvPr>
          <p:cNvGrpSpPr/>
          <p:nvPr/>
        </p:nvGrpSpPr>
        <p:grpSpPr>
          <a:xfrm>
            <a:off x="0" y="1"/>
            <a:ext cx="7924800" cy="6857999"/>
            <a:chOff x="76200" y="304800"/>
            <a:chExt cx="7772400" cy="670559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E719B95-B603-B27F-AA1E-33D1CCDAFB67}"/>
                </a:ext>
              </a:extLst>
            </p:cNvPr>
            <p:cNvGrpSpPr/>
            <p:nvPr/>
          </p:nvGrpSpPr>
          <p:grpSpPr>
            <a:xfrm>
              <a:off x="76200" y="304800"/>
              <a:ext cx="7772400" cy="6705599"/>
              <a:chOff x="76200" y="76200"/>
              <a:chExt cx="7772400" cy="670559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7590176-7BB7-4EC7-A8A4-050AC8A7F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" y="76200"/>
                <a:ext cx="7772400" cy="6705599"/>
              </a:xfrm>
              <a:prstGeom prst="rect">
                <a:avLst/>
              </a:prstGeom>
            </p:spPr>
          </p:pic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063BB22A-D842-C8EC-8964-19C8D04FBB87}"/>
                  </a:ext>
                </a:extLst>
              </p:cNvPr>
              <p:cNvSpPr txBox="1"/>
              <p:nvPr/>
            </p:nvSpPr>
            <p:spPr>
              <a:xfrm>
                <a:off x="6019800" y="1707842"/>
                <a:ext cx="1219200" cy="42575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 marR="50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300" i="1" dirty="0" err="1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일정한</a:t>
                </a:r>
                <a:r>
                  <a:rPr sz="1300" i="1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 </a:t>
                </a:r>
                <a:r>
                  <a:rPr sz="1300" i="1" spc="5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 </a:t>
                </a:r>
                <a:r>
                  <a:rPr sz="1300" i="1" spc="-5" dirty="0" err="1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주기</a:t>
                </a:r>
                <a:endParaRPr lang="en-US" sz="1300" i="1" spc="-5" dirty="0">
                  <a:solidFill>
                    <a:schemeClr val="accent2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endParaRPr>
              </a:p>
              <a:p>
                <a:pPr marL="12700" marR="50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300" i="1" spc="-5" dirty="0" err="1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마다</a:t>
                </a:r>
                <a:r>
                  <a:rPr sz="1300" i="1" spc="-5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  </a:t>
                </a:r>
                <a:r>
                  <a:rPr sz="1300" i="1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반복</a:t>
                </a:r>
              </a:p>
            </p:txBody>
          </p:sp>
        </p:grpSp>
        <p:sp>
          <p:nvSpPr>
            <p:cNvPr id="6" name="object 15">
              <a:extLst>
                <a:ext uri="{FF2B5EF4-FFF2-40B4-BE49-F238E27FC236}">
                  <a16:creationId xmlns:a16="http://schemas.microsoft.com/office/drawing/2014/main" id="{C43CA293-9A0F-29D1-01E7-F06E0874834B}"/>
                </a:ext>
              </a:extLst>
            </p:cNvPr>
            <p:cNvSpPr txBox="1"/>
            <p:nvPr/>
          </p:nvSpPr>
          <p:spPr>
            <a:xfrm>
              <a:off x="4114800" y="1600200"/>
              <a:ext cx="990600" cy="289823"/>
            </a:xfrm>
            <a:prstGeom prst="rect">
              <a:avLst/>
            </a:prstGeom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12700" rIns="0" bIns="0" rtlCol="0">
              <a:spAutoFit/>
            </a:bodyPr>
            <a:lstStyle/>
            <a:p>
              <a:pPr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i="1" dirty="0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rPr>
                <a:t>-</a:t>
              </a:r>
              <a:r>
                <a:rPr lang="ko-KR" altLang="en-US" i="1" dirty="0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rPr>
                <a:t> </a:t>
              </a:r>
              <a:r>
                <a:rPr sz="1800" i="1" dirty="0" err="1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rPr>
                <a:t>관측치</a:t>
              </a:r>
              <a:endParaRPr sz="1800" i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78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57529" y="146748"/>
            <a:ext cx="3084512" cy="415925"/>
          </a:xfrm>
          <a:prstGeom prst="rect">
            <a:avLst/>
          </a:prstGeom>
        </p:spPr>
        <p:txBody>
          <a:bodyPr vert="horz" wrap="square" lIns="0" tIns="25499" rIns="0" bIns="0" rtlCol="0" anchor="ctr">
            <a:spAutoFit/>
          </a:bodyPr>
          <a:lstStyle/>
          <a:p>
            <a:pPr marL="26841">
              <a:lnSpc>
                <a:spcPct val="100000"/>
              </a:lnSpc>
              <a:spcBef>
                <a:spcPts val="201"/>
              </a:spcBef>
            </a:pPr>
            <a:r>
              <a:rPr lang="ko-KR" altLang="en-US" sz="2536" b="1" spc="-21" dirty="0">
                <a:solidFill>
                  <a:srgbClr val="002060"/>
                </a:solidFill>
                <a:ea typeface="나눔고딕" pitchFamily="2" charset="-127"/>
              </a:rPr>
              <a:t>    </a:t>
            </a:r>
            <a:r>
              <a:rPr lang="ko-KR" altLang="en-US" sz="2536" b="1" spc="-11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액터</a:t>
            </a:r>
            <a:r>
              <a:rPr lang="en-US" altLang="ko-KR" sz="2536" b="1" spc="-1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536" b="1" spc="-1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평론가 방법</a:t>
            </a:r>
            <a:endParaRPr sz="2536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1300" y="1992210"/>
            <a:ext cx="3634747" cy="272816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ECEC85-9001-4629-B6DD-74EE52009667}"/>
              </a:ext>
            </a:extLst>
          </p:cNvPr>
          <p:cNvGrpSpPr/>
          <p:nvPr/>
        </p:nvGrpSpPr>
        <p:grpSpPr>
          <a:xfrm>
            <a:off x="6571587" y="4620552"/>
            <a:ext cx="4287925" cy="2115761"/>
            <a:chOff x="8481299" y="4912047"/>
            <a:chExt cx="3666083" cy="14787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6853" y="4912047"/>
              <a:ext cx="2265832" cy="1478725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11299191" y="5718261"/>
              <a:ext cx="848191" cy="275080"/>
            </a:xfrm>
            <a:prstGeom prst="rect">
              <a:avLst/>
            </a:prstGeom>
          </p:spPr>
          <p:txBody>
            <a:bodyPr vert="horz" wrap="square" lIns="0" tIns="30866" rIns="0" bIns="0" rtlCol="0">
              <a:spAutoFit/>
            </a:bodyPr>
            <a:lstStyle/>
            <a:p>
              <a:pPr marL="26841">
                <a:spcBef>
                  <a:spcPts val="241"/>
                </a:spcBef>
              </a:pPr>
              <a:r>
                <a:rPr sz="1585" spc="74" dirty="0">
                  <a:latin typeface="Cambria Math"/>
                  <a:cs typeface="Cambria Math"/>
                </a:rPr>
                <a:t>𝜋</a:t>
              </a:r>
              <a:r>
                <a:rPr sz="1585" spc="42" dirty="0">
                  <a:latin typeface="Cambria Math"/>
                  <a:cs typeface="Cambria Math"/>
                </a:rPr>
                <a:t>(</a:t>
              </a:r>
              <a:r>
                <a:rPr sz="1585" spc="32" dirty="0">
                  <a:latin typeface="Cambria Math"/>
                  <a:cs typeface="Cambria Math"/>
                </a:rPr>
                <a:t>𝑎</a:t>
              </a:r>
              <a:r>
                <a:rPr sz="1585" dirty="0">
                  <a:latin typeface="Cambria Math"/>
                  <a:cs typeface="Cambria Math"/>
                </a:rPr>
                <a:t>|</a:t>
              </a:r>
              <a:r>
                <a:rPr sz="1585" spc="85" dirty="0">
                  <a:latin typeface="Cambria Math"/>
                  <a:cs typeface="Cambria Math"/>
                </a:rPr>
                <a:t>𝑠</a:t>
              </a:r>
              <a:r>
                <a:rPr sz="1585" dirty="0">
                  <a:latin typeface="Cambria Math"/>
                  <a:cs typeface="Cambria Math"/>
                </a:rPr>
                <a:t>;</a:t>
              </a:r>
              <a:r>
                <a:rPr sz="1585" spc="-74" dirty="0">
                  <a:latin typeface="Cambria Math"/>
                  <a:cs typeface="Cambria Math"/>
                </a:rPr>
                <a:t> </a:t>
              </a:r>
              <a:r>
                <a:rPr sz="1585" spc="21" dirty="0">
                  <a:latin typeface="Cambria Math"/>
                  <a:cs typeface="Cambria Math"/>
                </a:rPr>
                <a:t>𝜃)</a:t>
              </a:r>
              <a:endParaRPr sz="1585" dirty="0">
                <a:latin typeface="Cambria Math"/>
                <a:cs typeface="Cambria Math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299192" y="5227381"/>
              <a:ext cx="693852" cy="275080"/>
            </a:xfrm>
            <a:prstGeom prst="rect">
              <a:avLst/>
            </a:prstGeom>
          </p:spPr>
          <p:txBody>
            <a:bodyPr vert="horz" wrap="square" lIns="0" tIns="30866" rIns="0" bIns="0" rtlCol="0">
              <a:spAutoFit/>
            </a:bodyPr>
            <a:lstStyle/>
            <a:p>
              <a:pPr marL="26841">
                <a:spcBef>
                  <a:spcPts val="241"/>
                </a:spcBef>
              </a:pPr>
              <a:r>
                <a:rPr sz="1585" spc="127" dirty="0">
                  <a:latin typeface="Cambria Math"/>
                  <a:cs typeface="Cambria Math"/>
                </a:rPr>
                <a:t>𝑉</a:t>
              </a:r>
              <a:r>
                <a:rPr sz="1585" spc="42" dirty="0">
                  <a:latin typeface="Cambria Math"/>
                  <a:cs typeface="Cambria Math"/>
                </a:rPr>
                <a:t>(</a:t>
              </a:r>
              <a:r>
                <a:rPr sz="1585" spc="-11" dirty="0">
                  <a:latin typeface="Cambria Math"/>
                  <a:cs typeface="Cambria Math"/>
                </a:rPr>
                <a:t>𝑠</a:t>
              </a:r>
              <a:r>
                <a:rPr sz="1585" dirty="0">
                  <a:latin typeface="Cambria Math"/>
                  <a:cs typeface="Cambria Math"/>
                </a:rPr>
                <a:t>;</a:t>
              </a:r>
              <a:r>
                <a:rPr sz="1585" spc="-74" dirty="0">
                  <a:latin typeface="Cambria Math"/>
                  <a:cs typeface="Cambria Math"/>
                </a:rPr>
                <a:t> </a:t>
              </a:r>
              <a:r>
                <a:rPr sz="1585" spc="21" dirty="0">
                  <a:latin typeface="Cambria Math"/>
                  <a:cs typeface="Cambria Math"/>
                </a:rPr>
                <a:t>𝜙)</a:t>
              </a:r>
              <a:endParaRPr sz="1585" dirty="0">
                <a:latin typeface="Cambria Math"/>
                <a:cs typeface="Cambria Math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8481299" y="5463209"/>
              <a:ext cx="161049" cy="307527"/>
            </a:xfrm>
            <a:prstGeom prst="rect">
              <a:avLst/>
            </a:prstGeom>
          </p:spPr>
          <p:txBody>
            <a:bodyPr vert="horz" wrap="square" lIns="0" tIns="30868" rIns="0" bIns="0" rtlCol="0">
              <a:spAutoFit/>
            </a:bodyPr>
            <a:lstStyle/>
            <a:p>
              <a:pPr marL="26841">
                <a:spcBef>
                  <a:spcPts val="243"/>
                </a:spcBef>
              </a:pPr>
              <a:r>
                <a:rPr sz="1796" spc="21" dirty="0">
                  <a:latin typeface="Cambria Math"/>
                  <a:cs typeface="Cambria Math"/>
                </a:rPr>
                <a:t>𝑠</a:t>
              </a:r>
              <a:endParaRPr sz="1796" dirty="0">
                <a:latin typeface="Cambria Math"/>
                <a:cs typeface="Cambria Math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999900" y="5460426"/>
              <a:ext cx="314045" cy="374439"/>
            </a:xfrm>
            <a:custGeom>
              <a:avLst/>
              <a:gdLst/>
              <a:ahLst/>
              <a:cxnLst/>
              <a:rect l="l" t="t" r="r" b="b"/>
              <a:pathLst>
                <a:path w="148589" h="177164">
                  <a:moveTo>
                    <a:pt x="148069" y="170967"/>
                  </a:moveTo>
                  <a:lnTo>
                    <a:pt x="119227" y="141973"/>
                  </a:lnTo>
                  <a:lnTo>
                    <a:pt x="114376" y="156413"/>
                  </a:lnTo>
                  <a:lnTo>
                    <a:pt x="1943" y="118605"/>
                  </a:lnTo>
                  <a:lnTo>
                    <a:pt x="0" y="124383"/>
                  </a:lnTo>
                  <a:lnTo>
                    <a:pt x="112433" y="162191"/>
                  </a:lnTo>
                  <a:lnTo>
                    <a:pt x="107569" y="176631"/>
                  </a:lnTo>
                  <a:lnTo>
                    <a:pt x="148069" y="170967"/>
                  </a:lnTo>
                  <a:close/>
                </a:path>
                <a:path w="148589" h="177164">
                  <a:moveTo>
                    <a:pt x="148069" y="5676"/>
                  </a:moveTo>
                  <a:lnTo>
                    <a:pt x="107569" y="0"/>
                  </a:lnTo>
                  <a:lnTo>
                    <a:pt x="112433" y="14439"/>
                  </a:lnTo>
                  <a:lnTo>
                    <a:pt x="0" y="52247"/>
                  </a:lnTo>
                  <a:lnTo>
                    <a:pt x="1943" y="58026"/>
                  </a:lnTo>
                  <a:lnTo>
                    <a:pt x="114376" y="20218"/>
                  </a:lnTo>
                  <a:lnTo>
                    <a:pt x="119227" y="34658"/>
                  </a:lnTo>
                  <a:lnTo>
                    <a:pt x="148069" y="5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1904F2-8CA4-44E5-820A-10087443E415}"/>
              </a:ext>
            </a:extLst>
          </p:cNvPr>
          <p:cNvGrpSpPr/>
          <p:nvPr/>
        </p:nvGrpSpPr>
        <p:grpSpPr>
          <a:xfrm>
            <a:off x="137190" y="726379"/>
            <a:ext cx="11595523" cy="4942087"/>
            <a:chOff x="137190" y="726379"/>
            <a:chExt cx="11595523" cy="4942087"/>
          </a:xfrm>
        </p:grpSpPr>
        <p:sp>
          <p:nvSpPr>
            <p:cNvPr id="3" name="object 3"/>
            <p:cNvSpPr txBox="1"/>
            <p:nvPr/>
          </p:nvSpPr>
          <p:spPr>
            <a:xfrm>
              <a:off x="137190" y="726379"/>
              <a:ext cx="11595523" cy="4942087"/>
            </a:xfrm>
            <a:prstGeom prst="rect">
              <a:avLst/>
            </a:prstGeom>
          </p:spPr>
          <p:txBody>
            <a:bodyPr vert="horz" wrap="square" lIns="0" tIns="143602" rIns="0" bIns="0" rtlCol="0">
              <a:spAutoFit/>
            </a:bodyPr>
            <a:lstStyle/>
            <a:p>
              <a:pPr marL="53683">
                <a:spcBef>
                  <a:spcPts val="1131"/>
                </a:spcBef>
              </a:pPr>
              <a:r>
                <a:rPr lang="ko-KR" altLang="en-US" sz="2114" dirty="0" err="1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액터</a:t>
              </a:r>
              <a:r>
                <a:rPr lang="en-US" altLang="ko-KR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-</a:t>
              </a: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평론가 방법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은 두 개의 네트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웍으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로 구성 </a:t>
              </a:r>
              <a:r>
                <a:rPr lang="en-US" altLang="ko-KR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:</a:t>
              </a:r>
              <a:endParaRPr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7695" indent="-362360">
                <a:spcBef>
                  <a:spcPts val="917"/>
                </a:spcBef>
                <a:buClr>
                  <a:srgbClr val="000000"/>
                </a:buClr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평론가</a:t>
              </a:r>
              <a:r>
                <a:rPr lang="ko-KR" altLang="en-US" sz="2114" spc="-11" dirty="0">
                  <a:solidFill>
                    <a:srgbClr val="0000E5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네트웍은 </a:t>
              </a:r>
              <a:r>
                <a:rPr lang="ko-KR" altLang="en-US" sz="2114" spc="-11" dirty="0">
                  <a:solidFill>
                    <a:srgbClr val="C0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가치함수</a:t>
              </a:r>
              <a:r>
                <a:rPr sz="2114" dirty="0">
                  <a:solidFill>
                    <a:srgbClr val="B2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en-US" sz="2114" dirty="0">
                  <a:solidFill>
                    <a:srgbClr val="B2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                                  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에 대한 파라미터 </a:t>
              </a:r>
              <a:r>
                <a:rPr lang="en-US" altLang="ko-KR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    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를 업데이트함</a:t>
              </a:r>
              <a:endParaRPr sz="2114" dirty="0">
                <a:latin typeface="Times New Roman"/>
                <a:cs typeface="Times New Roman"/>
              </a:endParaRPr>
            </a:p>
            <a:p>
              <a:pPr marL="433487">
                <a:spcBef>
                  <a:spcPts val="592"/>
                </a:spcBef>
              </a:pP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 </a:t>
              </a:r>
              <a:r>
                <a:rPr lang="ko-KR" altLang="en-US" sz="2114" dirty="0" err="1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액터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네트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웍은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정책 </a:t>
              </a:r>
              <a:r>
                <a:rPr lang="ko-KR" altLang="en-US" sz="2114" dirty="0" err="1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그래디엔트</a:t>
              </a: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el-GR" altLang="ko-KR" sz="2114" spc="-484" dirty="0">
                  <a:latin typeface="Lucida Sans Unicode"/>
                  <a:cs typeface="Lucida Sans Unicode"/>
                </a:rPr>
                <a:t>∇</a:t>
              </a:r>
              <a:r>
                <a:rPr lang="el-GR" altLang="ko-KR" sz="2219" i="1" spc="-729" baseline="-11904" dirty="0">
                  <a:latin typeface="Bookman Old Style"/>
                  <a:cs typeface="Bookman Old Style"/>
                </a:rPr>
                <a:t>θ</a:t>
              </a:r>
              <a:r>
                <a:rPr lang="el-GR" altLang="ko-KR" sz="2219" i="1" spc="63" baseline="-11904" dirty="0">
                  <a:latin typeface="Bookman Old Style"/>
                  <a:cs typeface="Bookman Old Style"/>
                </a:rPr>
                <a:t> </a:t>
              </a:r>
              <a:r>
                <a:rPr lang="en-US" altLang="ko-KR" sz="2114" i="1" spc="-42" dirty="0">
                  <a:latin typeface="Times New Roman"/>
                  <a:cs typeface="Times New Roman"/>
                </a:rPr>
                <a:t>J</a:t>
              </a:r>
              <a:r>
                <a:rPr lang="en-US" altLang="ko-KR" sz="2114" spc="-42" dirty="0">
                  <a:latin typeface="Times New Roman"/>
                  <a:cs typeface="Times New Roman"/>
                </a:rPr>
                <a:t>(</a:t>
              </a:r>
              <a:r>
                <a:rPr lang="el-GR" altLang="ko-KR" sz="2114" i="1" spc="-42" dirty="0">
                  <a:latin typeface="Bookman Old Style"/>
                  <a:cs typeface="Bookman Old Style"/>
                </a:rPr>
                <a:t>θ</a:t>
              </a:r>
              <a:r>
                <a:rPr lang="el-GR" altLang="ko-KR" sz="2114" spc="-42" dirty="0">
                  <a:latin typeface="Times New Roman"/>
                  <a:cs typeface="Times New Roman"/>
                </a:rPr>
                <a:t>)</a:t>
              </a:r>
              <a:r>
                <a:rPr lang="ko-KR" altLang="en-US" sz="2114" dirty="0" err="1">
                  <a:latin typeface="나눔고딕" pitchFamily="2" charset="-127"/>
                  <a:ea typeface="나눔고딕" pitchFamily="2" charset="-127"/>
                  <a:cs typeface="Times New Roman"/>
                </a:rPr>
                <a:t>를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사용하여 </a:t>
              </a:r>
              <a:r>
                <a:rPr lang="ko-KR" altLang="en-US" sz="2114" dirty="0">
                  <a:solidFill>
                    <a:srgbClr val="C0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정책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el-GR" altLang="ko-KR" sz="2114" i="1" spc="-74" dirty="0">
                  <a:latin typeface="Bookman Old Style"/>
                  <a:cs typeface="Bookman Old Style"/>
                </a:rPr>
                <a:t>π</a:t>
              </a:r>
              <a:r>
                <a:rPr lang="el-GR" altLang="ko-KR" sz="2219" i="1" spc="-110" baseline="-11904" dirty="0">
                  <a:latin typeface="Bookman Old Style"/>
                  <a:cs typeface="Bookman Old Style"/>
                </a:rPr>
                <a:t>θ</a:t>
              </a:r>
              <a:r>
                <a:rPr lang="el-GR" altLang="ko-KR" sz="2114" spc="-74" dirty="0">
                  <a:latin typeface="Times New Roman"/>
                  <a:cs typeface="Times New Roman"/>
                </a:rPr>
                <a:t>(</a:t>
              </a:r>
              <a:r>
                <a:rPr lang="en-US" altLang="ko-KR" sz="2114" i="1" spc="-74" dirty="0">
                  <a:latin typeface="Times New Roman"/>
                  <a:cs typeface="Times New Roman"/>
                </a:rPr>
                <a:t>a</a:t>
              </a:r>
              <a:r>
                <a:rPr lang="en-US" altLang="ko-KR" sz="2114" i="1" spc="-169" dirty="0">
                  <a:latin typeface="Times New Roman"/>
                  <a:cs typeface="Times New Roman"/>
                </a:rPr>
                <a:t> </a:t>
              </a:r>
              <a:r>
                <a:rPr lang="en-US" altLang="ko-KR" sz="2114" spc="-370" dirty="0">
                  <a:latin typeface="Lucida Sans Unicode"/>
                  <a:cs typeface="Lucida Sans Unicode"/>
                </a:rPr>
                <a:t>|</a:t>
              </a:r>
              <a:r>
                <a:rPr lang="en-US" altLang="ko-KR" sz="2114" spc="-328" dirty="0">
                  <a:latin typeface="Lucida Sans Unicode"/>
                  <a:cs typeface="Lucida Sans Unicode"/>
                </a:rPr>
                <a:t> </a:t>
              </a:r>
              <a:r>
                <a:rPr lang="en-US" altLang="ko-KR" sz="2114" i="1" spc="-11" dirty="0">
                  <a:latin typeface="Times New Roman"/>
                  <a:cs typeface="Times New Roman"/>
                </a:rPr>
                <a:t>s</a:t>
              </a:r>
              <a:r>
                <a:rPr lang="en-US" altLang="ko-KR" sz="2114" spc="-11" dirty="0">
                  <a:latin typeface="Times New Roman"/>
                  <a:cs typeface="Times New Roman"/>
                </a:rPr>
                <a:t>) 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에 대한 파라미터 </a:t>
              </a:r>
              <a:r>
                <a:rPr lang="el-GR" altLang="ko-KR" sz="2114" i="1" spc="-317" dirty="0">
                  <a:latin typeface="Bookman Old Style"/>
                  <a:cs typeface="Bookman Old Style"/>
                </a:rPr>
                <a:t>θ</a:t>
              </a:r>
              <a:r>
                <a:rPr lang="el-GR" altLang="ko-KR" sz="2114" i="1" spc="-74" dirty="0">
                  <a:latin typeface="Bookman Old Style"/>
                  <a:cs typeface="Bookman Old Style"/>
                </a:rPr>
                <a:t> </a:t>
              </a:r>
              <a:r>
                <a:rPr lang="ko-KR" altLang="en-US" sz="2114" dirty="0" err="1">
                  <a:latin typeface="나눔고딕" pitchFamily="2" charset="-127"/>
                  <a:ea typeface="나눔고딕" pitchFamily="2" charset="-127"/>
                  <a:cs typeface="Times New Roman"/>
                </a:rPr>
                <a:t>를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업데이트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함</a:t>
              </a:r>
              <a:endParaRPr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9039" marR="3062609" indent="-362360" algn="just">
                <a:spcBef>
                  <a:spcPts val="1046"/>
                </a:spcBef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9039" marR="3062609" indent="-362360" algn="just">
                <a:spcBef>
                  <a:spcPts val="1046"/>
                </a:spcBef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정책과 더불어 추가로 가치함수를 학습하는 것은 분산을 줄이기 위해</a:t>
              </a: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206679" marR="3062609" algn="just">
                <a:spcBef>
                  <a:spcPts val="1046"/>
                </a:spcBef>
                <a:buSzPct val="70000"/>
                <a:tabLst>
                  <a:tab pos="434831" algn="l"/>
                </a:tabLst>
              </a:pP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    기준선 </a:t>
              </a:r>
              <a:r>
                <a:rPr lang="ko-KR" altLang="en-US" sz="2114" spc="-11" dirty="0" err="1">
                  <a:latin typeface="나눔고딕" pitchFamily="2" charset="-127"/>
                  <a:ea typeface="나눔고딕" pitchFamily="2" charset="-127"/>
                  <a:cs typeface="Times New Roman"/>
                </a:rPr>
                <a:t>강화에서처럼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ko-KR" altLang="en-US" sz="2114" spc="-11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가치함수를 알면 정책 업데이트에 도움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이 </a:t>
              </a: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206679" marR="3062609" algn="just">
                <a:spcBef>
                  <a:spcPts val="1046"/>
                </a:spcBef>
                <a:buSzPct val="70000"/>
                <a:tabLst>
                  <a:tab pos="434831" algn="l"/>
                </a:tabLst>
              </a:pPr>
              <a:r>
                <a:rPr lang="en-US" altLang="ko-KR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   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될 수 있으므로 유용함</a:t>
              </a: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7697" marR="3062609" indent="-361018" algn="just">
                <a:spcBef>
                  <a:spcPts val="1046"/>
                </a:spcBef>
                <a:buSzPct val="70000"/>
                <a:buFont typeface="Lucida Sans Unicode"/>
                <a:buChar char="•"/>
                <a:tabLst>
                  <a:tab pos="434831" algn="l"/>
                </a:tabLst>
              </a:pPr>
              <a:endParaRPr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7697" marR="2944507" indent="-361018">
                <a:spcBef>
                  <a:spcPts val="1023"/>
                </a:spcBef>
                <a:buSzPct val="70000"/>
                <a:buFont typeface="Lucida Sans Unicode"/>
                <a:buChar char="•"/>
                <a:tabLst>
                  <a:tab pos="434831" algn="l"/>
                </a:tabLst>
              </a:pPr>
              <a:endParaRPr lang="en-US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9039" marR="2944507" indent="-362360">
                <a:spcBef>
                  <a:spcPts val="1023"/>
                </a:spcBef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r>
                <a:rPr lang="ko-KR" altLang="en-US" sz="2114" spc="-11" dirty="0">
                  <a:latin typeface="Times New Roman"/>
                  <a:cs typeface="Times New Roman"/>
                </a:rPr>
                <a:t>실제로는 평론가와 </a:t>
              </a:r>
              <a:r>
                <a:rPr lang="ko-KR" altLang="en-US" sz="2114" spc="-11" dirty="0" err="1">
                  <a:latin typeface="Times New Roman"/>
                  <a:cs typeface="Times New Roman"/>
                </a:rPr>
                <a:t>액터가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 </a:t>
              </a:r>
              <a:r>
                <a:rPr lang="ko-KR" altLang="en-US" sz="2114" spc="-11" dirty="0">
                  <a:solidFill>
                    <a:srgbClr val="3333FF"/>
                  </a:solidFill>
                  <a:latin typeface="Times New Roman"/>
                  <a:cs typeface="Times New Roman"/>
                </a:rPr>
                <a:t>네트웍을 공유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하되</a:t>
              </a:r>
              <a:r>
                <a:rPr lang="en-US" altLang="ko-KR" sz="2114" spc="-11" dirty="0">
                  <a:latin typeface="Times New Roman"/>
                  <a:cs typeface="Times New Roman"/>
                </a:rPr>
                <a:t>,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 </a:t>
              </a:r>
            </a:p>
            <a:p>
              <a:pPr marL="206679" marR="2944507">
                <a:spcBef>
                  <a:spcPts val="1023"/>
                </a:spcBef>
                <a:buSzPct val="70000"/>
                <a:tabLst>
                  <a:tab pos="434831" algn="l"/>
                </a:tabLst>
              </a:pPr>
              <a:r>
                <a:rPr lang="ko-KR" altLang="en-US" sz="2114" spc="-11" dirty="0">
                  <a:latin typeface="Times New Roman"/>
                  <a:cs typeface="Times New Roman"/>
                </a:rPr>
                <a:t>      각자의 가중치 파라미터     와  </a:t>
              </a:r>
              <a:r>
                <a:rPr lang="en-US" altLang="ko-KR" sz="2114" spc="-11" dirty="0">
                  <a:latin typeface="Times New Roman"/>
                  <a:cs typeface="Times New Roman"/>
                </a:rPr>
                <a:t>θ 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를 사용함</a:t>
              </a:r>
              <a:endPara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D22474-7842-4C07-BCB1-DAB5CCAA2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3253" y="1197553"/>
              <a:ext cx="333602" cy="48314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2FF4094-9D55-464B-8159-12EC7F513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7529" y="1267136"/>
              <a:ext cx="2633044" cy="3967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3A7EFDB-D908-4843-9742-C8B42BD83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3544" y="5262055"/>
              <a:ext cx="254836" cy="3690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6D9D81-28EC-41CD-94A0-A41B0E4E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66" y="3022698"/>
            <a:ext cx="5615572" cy="36168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181952" y="162265"/>
            <a:ext cx="6819900" cy="415925"/>
          </a:xfrm>
          <a:prstGeom prst="rect">
            <a:avLst/>
          </a:prstGeom>
        </p:spPr>
        <p:txBody>
          <a:bodyPr vert="horz" wrap="square" lIns="0" tIns="25499" rIns="0" bIns="0" rtlCol="0" anchor="ctr">
            <a:spAutoFit/>
          </a:bodyPr>
          <a:lstStyle/>
          <a:p>
            <a:pPr marL="26841">
              <a:lnSpc>
                <a:spcPct val="100000"/>
              </a:lnSpc>
              <a:spcBef>
                <a:spcPts val="201"/>
              </a:spcBef>
            </a:pPr>
            <a:r>
              <a:rPr lang="en-US" sz="2536" b="1" spc="-21" dirty="0">
                <a:solidFill>
                  <a:srgbClr val="002060"/>
                </a:solidFill>
                <a:latin typeface="Times New Roman"/>
                <a:cs typeface="Times New Roman"/>
              </a:rPr>
              <a:t>    </a:t>
            </a:r>
            <a:r>
              <a:rPr sz="2536" b="1" spc="-21" dirty="0">
                <a:solidFill>
                  <a:srgbClr val="002060"/>
                </a:solidFill>
                <a:latin typeface="Times New Roman"/>
                <a:cs typeface="Times New Roman"/>
              </a:rPr>
              <a:t>Proximal</a:t>
            </a:r>
            <a:r>
              <a:rPr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536" b="1" spc="-21" dirty="0">
                <a:solidFill>
                  <a:srgbClr val="002060"/>
                </a:solidFill>
                <a:latin typeface="Times New Roman"/>
                <a:cs typeface="Times New Roman"/>
              </a:rPr>
              <a:t>Policy</a:t>
            </a:r>
            <a:r>
              <a:rPr sz="2536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Optimization (PPO)</a:t>
            </a:r>
            <a:r>
              <a:rPr lang="ko-KR" altLang="en-US"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- </a:t>
            </a:r>
            <a:r>
              <a:rPr lang="ko-KR" altLang="en-US"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개념</a:t>
            </a:r>
            <a:endParaRPr sz="2536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2721" y="904233"/>
            <a:ext cx="7569299" cy="526500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spc="-11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정책 업데이트에서 너무 큰 단계를 밟으면</a:t>
            </a:r>
            <a:r>
              <a:rPr lang="en-US" altLang="ko-KR" sz="2114" spc="-11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?</a:t>
            </a: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"</a:t>
            </a:r>
            <a:r>
              <a:rPr lang="ko-KR" altLang="en-US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절벽에서 떨어지는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"(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나쁜 정책을 얻는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)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결과를 초래하여</a:t>
            </a: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회복하는 데 오랜 시간이 걸리거나 전혀 불가능할 수도 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..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각 학습 </a:t>
            </a:r>
            <a:r>
              <a:rPr lang="ko-KR" altLang="en-US" sz="2114" spc="-11" dirty="0" err="1">
                <a:latin typeface="나눔고딕" pitchFamily="2" charset="-127"/>
                <a:ea typeface="나눔고딕" pitchFamily="2" charset="-127"/>
                <a:cs typeface="Times New Roman"/>
              </a:rPr>
              <a:t>에포크에서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r>
              <a:rPr lang="ko-KR" altLang="en-US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정책이 변경되는 정도를 제한하여</a:t>
            </a:r>
            <a:r>
              <a:rPr lang="en-US" altLang="ko-KR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    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정책의 학습 안정성을 개선하자</a:t>
            </a: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    (</a:t>
            </a:r>
            <a:r>
              <a:rPr lang="ko-KR" altLang="en-US" sz="2114" spc="-11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정책 업데이트가 너무 커지는 것을 방지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하고자 함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)</a:t>
            </a: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현재 정책이 이전 정책과 비교하여 얼마나 바뀌었는지</a:t>
            </a:r>
            <a:endParaRPr lang="en-US" altLang="ko-KR" sz="2114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rPr>
              <a:t>     현재 정책과 이전 정책 간의 비율을 계산하여 측정</a:t>
            </a:r>
            <a:endParaRPr lang="en-US" altLang="ko-KR" sz="2114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구조</a:t>
            </a:r>
            <a:r>
              <a: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rPr>
              <a:t>는 고전적인 </a:t>
            </a:r>
            <a:r>
              <a:rPr lang="ko-KR" altLang="en-US" sz="2114" dirty="0" err="1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액터</a:t>
            </a:r>
            <a:r>
              <a:rPr lang="en-US" altLang="ko-KR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-</a:t>
            </a:r>
            <a:r>
              <a:rPr lang="ko-KR" altLang="en-US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평론가</a:t>
            </a:r>
            <a:r>
              <a:rPr lang="en-US" altLang="ko-KR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r>
              <a:rPr lang="ko-KR" altLang="en-US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프레임워크</a:t>
            </a:r>
            <a:r>
              <a: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rPr>
              <a:t>를 따름</a:t>
            </a:r>
            <a:endParaRPr sz="2114" dirty="0">
              <a:latin typeface="나눔고딕" pitchFamily="2" charset="-127"/>
              <a:ea typeface="나눔고딕" pitchFamily="2" charset="-127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38399" y="6394105"/>
            <a:ext cx="634801" cy="178936"/>
          </a:xfrm>
          <a:prstGeom prst="rect">
            <a:avLst/>
          </a:prstGeom>
        </p:spPr>
        <p:txBody>
          <a:bodyPr vert="horz" wrap="square" lIns="0" tIns="16105" rIns="0" bIns="0" rtlCol="0">
            <a:spAutoFit/>
          </a:bodyPr>
          <a:lstStyle/>
          <a:p>
            <a:pPr marL="80524">
              <a:spcBef>
                <a:spcPts val="127"/>
              </a:spcBef>
            </a:pPr>
            <a:fld id="{81D60167-4931-47E6-BA6A-407CBD079E47}" type="slidenum">
              <a:rPr sz="1057" spc="-11" dirty="0">
                <a:solidFill>
                  <a:srgbClr val="ADADE0"/>
                </a:solidFill>
                <a:latin typeface="Times New Roman"/>
                <a:cs typeface="Times New Roman"/>
              </a:rPr>
              <a:pPr marL="80524">
                <a:spcBef>
                  <a:spcPts val="127"/>
                </a:spcBef>
              </a:pPr>
              <a:t>12</a:t>
            </a:fld>
            <a:r>
              <a:rPr sz="1057" spc="-11" dirty="0">
                <a:solidFill>
                  <a:srgbClr val="ADADE0"/>
                </a:solidFill>
                <a:latin typeface="Times New Roman"/>
                <a:cs typeface="Times New Roman"/>
              </a:rPr>
              <a:t> </a:t>
            </a:r>
            <a:r>
              <a:rPr sz="1057" spc="-95" dirty="0">
                <a:solidFill>
                  <a:srgbClr val="ADADE0"/>
                </a:solidFill>
                <a:latin typeface="Times New Roman"/>
                <a:cs typeface="Times New Roman"/>
              </a:rPr>
              <a:t> </a:t>
            </a:r>
            <a:r>
              <a:rPr sz="1057" spc="-11" dirty="0">
                <a:solidFill>
                  <a:srgbClr val="ADADE0"/>
                </a:solidFill>
                <a:latin typeface="Century"/>
                <a:cs typeface="Century"/>
              </a:rPr>
              <a:t>/</a:t>
            </a:r>
            <a:r>
              <a:rPr sz="1057" spc="-32" dirty="0">
                <a:solidFill>
                  <a:srgbClr val="ADADE0"/>
                </a:solidFill>
                <a:latin typeface="Century"/>
                <a:cs typeface="Century"/>
              </a:rPr>
              <a:t> </a:t>
            </a:r>
            <a:r>
              <a:rPr sz="1057" spc="-11" dirty="0">
                <a:solidFill>
                  <a:srgbClr val="ADADE0"/>
                </a:solidFill>
                <a:latin typeface="Times New Roman"/>
                <a:cs typeface="Times New Roman"/>
              </a:rPr>
              <a:t>163</a:t>
            </a:r>
            <a:endParaRPr sz="1057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79710-C9B5-47BF-9CDA-D57BD129EC2F}"/>
              </a:ext>
            </a:extLst>
          </p:cNvPr>
          <p:cNvSpPr txBox="1"/>
          <p:nvPr/>
        </p:nvSpPr>
        <p:spPr>
          <a:xfrm>
            <a:off x="6307636" y="882755"/>
            <a:ext cx="3543076" cy="116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두 가지 주요 </a:t>
            </a:r>
            <a:r>
              <a:rPr lang="ko-KR" altLang="en-US" sz="2325" b="1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최적화 </a:t>
            </a:r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방법 </a:t>
            </a:r>
            <a:endParaRPr lang="en-US" altLang="ko-KR" sz="2325" i="1" dirty="0">
              <a:solidFill>
                <a:srgbClr val="00B050"/>
              </a:solidFill>
              <a:latin typeface="나눔고딕" pitchFamily="2" charset="-127"/>
              <a:ea typeface="나눔고딕" pitchFamily="2" charset="-127"/>
            </a:endParaRPr>
          </a:p>
          <a:p>
            <a:pPr marL="362360" indent="-362360">
              <a:buFontTx/>
              <a:buChar char="-"/>
            </a:pPr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경사 하강법과 같은 </a:t>
            </a:r>
            <a:endParaRPr lang="en-US" altLang="ko-KR" sz="2325" i="1" dirty="0">
              <a:solidFill>
                <a:srgbClr val="00B05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            </a:t>
            </a:r>
            <a:r>
              <a:rPr lang="ko-KR" altLang="en-US" sz="2325" i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라인 </a:t>
            </a:r>
            <a:r>
              <a:rPr lang="ko-KR" altLang="en-US" sz="2325" i="1" dirty="0" err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써치</a:t>
            </a:r>
            <a:endParaRPr lang="ko-KR" altLang="en-US" sz="2325" i="1" dirty="0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576B35-F1B0-4281-A3A0-C3DC7CE04879}"/>
              </a:ext>
            </a:extLst>
          </p:cNvPr>
          <p:cNvSpPr txBox="1"/>
          <p:nvPr/>
        </p:nvSpPr>
        <p:spPr>
          <a:xfrm>
            <a:off x="7157705" y="2180364"/>
            <a:ext cx="2204450" cy="482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36" i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신뢰 영역 </a:t>
            </a:r>
            <a:r>
              <a:rPr lang="ko-KR" altLang="en-US" sz="2536" i="1" dirty="0">
                <a:solidFill>
                  <a:srgbClr val="00B050"/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8072A-D13E-40E8-A57E-BE278475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636" y="834886"/>
            <a:ext cx="2392107" cy="32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00800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0182D6-580B-46B6-851C-ECC6420FB009}"/>
              </a:ext>
            </a:extLst>
          </p:cNvPr>
          <p:cNvSpPr/>
          <p:nvPr/>
        </p:nvSpPr>
        <p:spPr>
          <a:xfrm>
            <a:off x="3574774" y="2156448"/>
            <a:ext cx="5800599" cy="2042209"/>
          </a:xfrm>
          <a:prstGeom prst="rect">
            <a:avLst/>
          </a:prstGeom>
          <a:pattFill prst="lt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50147"/>
            <a:endParaRPr lang="ko-KR" altLang="en-US" sz="2855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DAC5B7-0CBE-45A1-87E7-2A65ED3E4F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37068" y="149802"/>
            <a:ext cx="3760788" cy="430213"/>
          </a:xfrm>
        </p:spPr>
        <p:txBody>
          <a:bodyPr>
            <a:normAutofit fontScale="90000"/>
          </a:bodyPr>
          <a:lstStyle/>
          <a:p>
            <a:r>
              <a:rPr lang="en-US" altLang="ko-KR" sz="2800" b="1" spc="-8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      PPO</a:t>
            </a:r>
            <a:r>
              <a:rPr lang="ko-KR" altLang="en-US" sz="2800" b="1" spc="-8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의 직관적 설명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65947C0-B973-4D94-87C0-8F8AEAD6FC7E}"/>
              </a:ext>
            </a:extLst>
          </p:cNvPr>
          <p:cNvCxnSpPr>
            <a:cxnSpLocks/>
          </p:cNvCxnSpPr>
          <p:nvPr/>
        </p:nvCxnSpPr>
        <p:spPr>
          <a:xfrm>
            <a:off x="3531485" y="4232017"/>
            <a:ext cx="5921445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2057BF7-ED27-4484-9507-FF179DBF4DA4}"/>
              </a:ext>
            </a:extLst>
          </p:cNvPr>
          <p:cNvCxnSpPr>
            <a:cxnSpLocks/>
          </p:cNvCxnSpPr>
          <p:nvPr/>
        </p:nvCxnSpPr>
        <p:spPr>
          <a:xfrm>
            <a:off x="3531485" y="2978468"/>
            <a:ext cx="6074757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5985451-64C7-4B5F-9554-F9B0BFF6962C}"/>
              </a:ext>
            </a:extLst>
          </p:cNvPr>
          <p:cNvCxnSpPr>
            <a:cxnSpLocks/>
          </p:cNvCxnSpPr>
          <p:nvPr/>
        </p:nvCxnSpPr>
        <p:spPr>
          <a:xfrm flipV="1">
            <a:off x="3524322" y="1469677"/>
            <a:ext cx="0" cy="49925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8744B9-0B47-49C7-BA28-921D9003318A}"/>
              </a:ext>
            </a:extLst>
          </p:cNvPr>
          <p:cNvGrpSpPr/>
          <p:nvPr/>
        </p:nvGrpSpPr>
        <p:grpSpPr>
          <a:xfrm>
            <a:off x="3614152" y="1423978"/>
            <a:ext cx="5872276" cy="3677930"/>
            <a:chOff x="1112104" y="559749"/>
            <a:chExt cx="3702796" cy="251044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B459BA7-1C6A-4982-BA93-F8D659D83483}"/>
                </a:ext>
              </a:extLst>
            </p:cNvPr>
            <p:cNvGrpSpPr/>
            <p:nvPr/>
          </p:nvGrpSpPr>
          <p:grpSpPr>
            <a:xfrm>
              <a:off x="1112104" y="559749"/>
              <a:ext cx="3702796" cy="2510448"/>
              <a:chOff x="1109828" y="559749"/>
              <a:chExt cx="3702796" cy="2510448"/>
            </a:xfrm>
          </p:grpSpPr>
          <p:cxnSp>
            <p:nvCxnSpPr>
              <p:cNvPr id="23" name="연결선: 구부러짐 22">
                <a:extLst>
                  <a:ext uri="{FF2B5EF4-FFF2-40B4-BE49-F238E27FC236}">
                    <a16:creationId xmlns:a16="http://schemas.microsoft.com/office/drawing/2014/main" id="{16E927D4-E7F7-4A97-BB24-6008E0CC2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1224" y="647745"/>
                <a:ext cx="3581400" cy="2362200"/>
              </a:xfrm>
              <a:prstGeom prst="curvedConnector3">
                <a:avLst>
                  <a:gd name="adj1" fmla="val 46634"/>
                </a:avLst>
              </a:prstGeom>
              <a:ln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3D8A54B-93E9-4C25-AF4E-D7666DF55566}"/>
                  </a:ext>
                </a:extLst>
              </p:cNvPr>
              <p:cNvSpPr/>
              <p:nvPr/>
            </p:nvSpPr>
            <p:spPr>
              <a:xfrm>
                <a:off x="3492500" y="559749"/>
                <a:ext cx="1239671" cy="45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450147"/>
                <a:endParaRPr lang="ko-KR" altLang="en-US" sz="2855" dirty="0">
                  <a:solidFill>
                    <a:prstClr val="white"/>
                  </a:solidFill>
                  <a:latin typeface="Calibri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2D0372F-552D-49B3-9B19-92782C7A3CB5}"/>
                  </a:ext>
                </a:extLst>
              </p:cNvPr>
              <p:cNvSpPr/>
              <p:nvPr/>
            </p:nvSpPr>
            <p:spPr>
              <a:xfrm>
                <a:off x="1109828" y="2503840"/>
                <a:ext cx="1468269" cy="566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450147"/>
                <a:endParaRPr lang="ko-KR" altLang="en-US" sz="2855">
                  <a:solidFill>
                    <a:prstClr val="white"/>
                  </a:solidFill>
                  <a:latin typeface="Calibri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9278C7D-0093-4467-A184-AD7E170BA99E}"/>
                </a:ext>
              </a:extLst>
            </p:cNvPr>
            <p:cNvCxnSpPr>
              <a:cxnSpLocks/>
            </p:cNvCxnSpPr>
            <p:nvPr/>
          </p:nvCxnSpPr>
          <p:spPr>
            <a:xfrm>
              <a:off x="3495912" y="1023061"/>
              <a:ext cx="1232848" cy="0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09630F5-E52E-45CB-848C-138259FDA74F}"/>
                </a:ext>
              </a:extLst>
            </p:cNvPr>
            <p:cNvCxnSpPr>
              <a:cxnSpLocks/>
            </p:cNvCxnSpPr>
            <p:nvPr/>
          </p:nvCxnSpPr>
          <p:spPr>
            <a:xfrm>
              <a:off x="1130300" y="2496309"/>
              <a:ext cx="1426192" cy="0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276AE309-6D82-4142-8897-66251C36765A}"/>
              </a:ext>
            </a:extLst>
          </p:cNvPr>
          <p:cNvCxnSpPr>
            <a:cxnSpLocks/>
          </p:cNvCxnSpPr>
          <p:nvPr/>
        </p:nvCxnSpPr>
        <p:spPr>
          <a:xfrm flipV="1">
            <a:off x="3583745" y="1617329"/>
            <a:ext cx="5487264" cy="3287014"/>
          </a:xfrm>
          <a:prstGeom prst="curvedConnector3">
            <a:avLst>
              <a:gd name="adj1" fmla="val 512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FF2CF62-5BAF-4C7A-B7A6-0387F822CFA1}"/>
              </a:ext>
            </a:extLst>
          </p:cNvPr>
          <p:cNvSpPr txBox="1"/>
          <p:nvPr/>
        </p:nvSpPr>
        <p:spPr>
          <a:xfrm>
            <a:off x="2381179" y="1387794"/>
            <a:ext cx="1085501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en-US" altLang="ko-KR" sz="285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L</a:t>
            </a:r>
            <a:r>
              <a:rPr lang="en-US" altLang="ko-KR" sz="2855" baseline="30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CLIP</a:t>
            </a:r>
            <a:endParaRPr lang="en-US" altLang="ko-KR" sz="2855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DD272E-930B-42D1-9C48-2D87B7EB0644}"/>
              </a:ext>
            </a:extLst>
          </p:cNvPr>
          <p:cNvSpPr txBox="1"/>
          <p:nvPr/>
        </p:nvSpPr>
        <p:spPr>
          <a:xfrm>
            <a:off x="2718038" y="2751806"/>
            <a:ext cx="725069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endParaRPr lang="ko-KR" altLang="en-US" sz="1665" dirty="0">
              <a:solidFill>
                <a:srgbClr val="00B05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8471239-8D3A-4EB8-AAA3-694C1F94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11" y="3986365"/>
            <a:ext cx="604229" cy="35876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F48E77-EAD7-4AB6-9A09-E71C3C92D46A}"/>
              </a:ext>
            </a:extLst>
          </p:cNvPr>
          <p:cNvSpPr txBox="1"/>
          <p:nvPr/>
        </p:nvSpPr>
        <p:spPr>
          <a:xfrm>
            <a:off x="6529140" y="4291610"/>
            <a:ext cx="3917311" cy="82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새로운 정책과 기존 정책 간의 확률 비율이</a:t>
            </a:r>
            <a:endParaRPr lang="en-US" altLang="ko-KR" sz="1586" dirty="0">
              <a:solidFill>
                <a:srgbClr val="4BACC6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450147"/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(1 — ε)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과 </a:t>
            </a:r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(1 + ε) 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범위를 벗어나면 </a:t>
            </a:r>
            <a:endParaRPr lang="en-US" altLang="ko-KR" sz="1586" dirty="0">
              <a:solidFill>
                <a:srgbClr val="4BACC6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450147"/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=&gt;  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어드밴티지 함수를 잘라</a:t>
            </a:r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눌러 준다 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A74714-876C-4B53-9CFC-0C8125F2F9D8}"/>
              </a:ext>
            </a:extLst>
          </p:cNvPr>
          <p:cNvCxnSpPr>
            <a:cxnSpLocks/>
          </p:cNvCxnSpPr>
          <p:nvPr/>
        </p:nvCxnSpPr>
        <p:spPr>
          <a:xfrm>
            <a:off x="3546267" y="5218535"/>
            <a:ext cx="6074757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ECCD39B-003E-48FA-B5E1-D265626F00E3}"/>
              </a:ext>
            </a:extLst>
          </p:cNvPr>
          <p:cNvSpPr txBox="1"/>
          <p:nvPr/>
        </p:nvSpPr>
        <p:spPr>
          <a:xfrm>
            <a:off x="8917592" y="5120964"/>
            <a:ext cx="1806976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en-US" altLang="ko-KR" sz="285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r </a:t>
            </a:r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(:</a:t>
            </a:r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정책 비율</a:t>
            </a:r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665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0D319E-C3D3-4AAE-B0EE-8473BD9E752F}"/>
              </a:ext>
            </a:extLst>
          </p:cNvPr>
          <p:cNvSpPr txBox="1"/>
          <p:nvPr/>
        </p:nvSpPr>
        <p:spPr>
          <a:xfrm>
            <a:off x="2838877" y="4976845"/>
            <a:ext cx="59327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0</a:t>
            </a:r>
            <a:endParaRPr lang="ko-KR" altLang="en-US" sz="1665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7EB8A524-5EE3-4570-8740-B061902206EF}"/>
              </a:ext>
            </a:extLst>
          </p:cNvPr>
          <p:cNvCxnSpPr/>
          <p:nvPr/>
        </p:nvCxnSpPr>
        <p:spPr>
          <a:xfrm>
            <a:off x="3536898" y="5379530"/>
            <a:ext cx="4860887" cy="1047464"/>
          </a:xfrm>
          <a:prstGeom prst="curvedConnector3">
            <a:avLst>
              <a:gd name="adj1" fmla="val 440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AFB6E2-6AAE-4CB8-87C6-5EFDC1DB9D4C}"/>
              </a:ext>
            </a:extLst>
          </p:cNvPr>
          <p:cNvCxnSpPr>
            <a:cxnSpLocks/>
          </p:cNvCxnSpPr>
          <p:nvPr/>
        </p:nvCxnSpPr>
        <p:spPr>
          <a:xfrm>
            <a:off x="3563950" y="6046767"/>
            <a:ext cx="2261802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A88C8F-6F85-451D-B510-42FB292F1617}"/>
              </a:ext>
            </a:extLst>
          </p:cNvPr>
          <p:cNvSpPr txBox="1"/>
          <p:nvPr/>
        </p:nvSpPr>
        <p:spPr>
          <a:xfrm>
            <a:off x="3563952" y="5327594"/>
            <a:ext cx="59327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 err="1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r</a:t>
            </a:r>
            <a:r>
              <a:rPr lang="en-US" altLang="ko-KR" sz="1665" dirty="0" err="1">
                <a:solidFill>
                  <a:srgbClr val="C0000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endParaRPr lang="ko-KR" altLang="en-US" sz="1665" dirty="0">
              <a:solidFill>
                <a:srgbClr val="C0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86182A-4987-4F42-B28F-012847CF2A6C}"/>
              </a:ext>
            </a:extLst>
          </p:cNvPr>
          <p:cNvGrpSpPr/>
          <p:nvPr/>
        </p:nvGrpSpPr>
        <p:grpSpPr>
          <a:xfrm>
            <a:off x="2234649" y="1817169"/>
            <a:ext cx="1415882" cy="348558"/>
            <a:chOff x="292102" y="315874"/>
            <a:chExt cx="892792" cy="21978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F063C1E-5B58-4AEA-B0D0-5AA8A7E3113D}"/>
                </a:ext>
              </a:extLst>
            </p:cNvPr>
            <p:cNvSpPr txBox="1"/>
            <p:nvPr/>
          </p:nvSpPr>
          <p:spPr>
            <a:xfrm>
              <a:off x="292102" y="315874"/>
              <a:ext cx="892792" cy="21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lang="ko-KR" altLang="en-US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           </a:t>
              </a:r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r>
                <a:rPr lang="en-US" altLang="ko-KR" sz="1665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A</a:t>
              </a:r>
              <a:endParaRPr lang="ko-KR" altLang="en-US" sz="1665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6447F6B-55D9-45B2-9091-33014957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62" y="341893"/>
              <a:ext cx="350824" cy="17795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D99F5D0-CCC2-422B-A711-920E3AD6E766}"/>
              </a:ext>
            </a:extLst>
          </p:cNvPr>
          <p:cNvSpPr txBox="1"/>
          <p:nvPr/>
        </p:nvSpPr>
        <p:spPr>
          <a:xfrm>
            <a:off x="2899300" y="6090774"/>
            <a:ext cx="59327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>
                <a:solidFill>
                  <a:srgbClr val="C0000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endParaRPr lang="ko-KR" altLang="en-US" sz="1665" dirty="0">
              <a:solidFill>
                <a:srgbClr val="C0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0AC7EF-5FC6-492A-B2CB-219FE902D853}"/>
              </a:ext>
            </a:extLst>
          </p:cNvPr>
          <p:cNvCxnSpPr>
            <a:cxnSpLocks/>
          </p:cNvCxnSpPr>
          <p:nvPr/>
        </p:nvCxnSpPr>
        <p:spPr>
          <a:xfrm>
            <a:off x="3525590" y="6306148"/>
            <a:ext cx="6074757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화살표: 아래로 구부러짐 52">
            <a:extLst>
              <a:ext uri="{FF2B5EF4-FFF2-40B4-BE49-F238E27FC236}">
                <a16:creationId xmlns:a16="http://schemas.microsoft.com/office/drawing/2014/main" id="{476927FB-4972-4997-8A12-FAFAE635FBFD}"/>
              </a:ext>
            </a:extLst>
          </p:cNvPr>
          <p:cNvSpPr/>
          <p:nvPr/>
        </p:nvSpPr>
        <p:spPr>
          <a:xfrm rot="13005571" flipV="1">
            <a:off x="4285545" y="5564709"/>
            <a:ext cx="494307" cy="310382"/>
          </a:xfrm>
          <a:prstGeom prst="curved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50147"/>
            <a:endParaRPr lang="ko-KR" altLang="en-US" sz="2855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9DCADAE-36FB-4248-870B-42800228BCEC}"/>
              </a:ext>
            </a:extLst>
          </p:cNvPr>
          <p:cNvCxnSpPr>
            <a:cxnSpLocks/>
          </p:cNvCxnSpPr>
          <p:nvPr/>
        </p:nvCxnSpPr>
        <p:spPr>
          <a:xfrm>
            <a:off x="3563951" y="2124703"/>
            <a:ext cx="5921445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27CCE2-982B-477D-A072-E58815A1FC33}"/>
              </a:ext>
            </a:extLst>
          </p:cNvPr>
          <p:cNvSpPr txBox="1"/>
          <p:nvPr/>
        </p:nvSpPr>
        <p:spPr>
          <a:xfrm>
            <a:off x="9071010" y="2072296"/>
            <a:ext cx="1042273" cy="38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50147"/>
            <a:r>
              <a:rPr lang="en-US" altLang="ko-KR" sz="1903" dirty="0">
                <a:solidFill>
                  <a:srgbClr val="F79646">
                    <a:lumMod val="75000"/>
                  </a:srgbClr>
                </a:solidFill>
                <a:latin typeface="나눔고딕" pitchFamily="2" charset="-127"/>
                <a:ea typeface="나눔고딕" pitchFamily="2" charset="-127"/>
              </a:rPr>
              <a:t>Clipped</a:t>
            </a:r>
            <a:endParaRPr lang="ko-KR" altLang="en-US" sz="1903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D9EE9A-157E-44D1-BF0B-DDE0FC7D1528}"/>
              </a:ext>
            </a:extLst>
          </p:cNvPr>
          <p:cNvSpPr txBox="1"/>
          <p:nvPr/>
        </p:nvSpPr>
        <p:spPr>
          <a:xfrm>
            <a:off x="3478150" y="5965301"/>
            <a:ext cx="1042273" cy="38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50147"/>
            <a:r>
              <a:rPr lang="en-US" altLang="ko-KR" sz="1903" dirty="0">
                <a:solidFill>
                  <a:srgbClr val="F79646">
                    <a:lumMod val="75000"/>
                  </a:srgbClr>
                </a:solidFill>
                <a:latin typeface="나눔고딕" pitchFamily="2" charset="-127"/>
                <a:ea typeface="나눔고딕" pitchFamily="2" charset="-127"/>
              </a:rPr>
              <a:t>Clipped</a:t>
            </a:r>
            <a:endParaRPr lang="ko-KR" altLang="en-US" sz="1903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F6F029-56A2-49D7-A6E9-B8FC1E63179E}"/>
              </a:ext>
            </a:extLst>
          </p:cNvPr>
          <p:cNvGrpSpPr/>
          <p:nvPr/>
        </p:nvGrpSpPr>
        <p:grpSpPr>
          <a:xfrm>
            <a:off x="4625012" y="5451443"/>
            <a:ext cx="2558601" cy="775597"/>
            <a:chOff x="1955360" y="2561765"/>
            <a:chExt cx="1613340" cy="48905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067E746-18FA-4513-9D4E-81E5A95A59AD}"/>
                </a:ext>
              </a:extLst>
            </p:cNvPr>
            <p:cNvSpPr txBox="1"/>
            <p:nvPr/>
          </p:nvSpPr>
          <p:spPr>
            <a:xfrm>
              <a:off x="1955360" y="2561765"/>
              <a:ext cx="1613340" cy="48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253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min    </a:t>
              </a:r>
              <a:r>
                <a:rPr lang="en-US" altLang="ko-KR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</a:t>
              </a:r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하한</a:t>
              </a:r>
              <a:endParaRPr lang="en-US" altLang="ko-KR" sz="1903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endParaRPr>
            </a:p>
            <a:p>
              <a:pPr defTabSz="1450147"/>
              <a:r>
                <a:rPr lang="en-US" altLang="ko-KR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                </a:t>
              </a:r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선</a:t>
              </a:r>
            </a:p>
          </p:txBody>
        </p:sp>
        <p:sp>
          <p:nvSpPr>
            <p:cNvPr id="8" name="화살표: 줄무늬가 있는 오른쪽 7">
              <a:extLst>
                <a:ext uri="{FF2B5EF4-FFF2-40B4-BE49-F238E27FC236}">
                  <a16:creationId xmlns:a16="http://schemas.microsoft.com/office/drawing/2014/main" id="{1A406B9E-FB36-4105-AF77-911C5C337A7D}"/>
                </a:ext>
              </a:extLst>
            </p:cNvPr>
            <p:cNvSpPr/>
            <p:nvPr/>
          </p:nvSpPr>
          <p:spPr>
            <a:xfrm>
              <a:off x="2627110" y="2624544"/>
              <a:ext cx="304800" cy="235560"/>
            </a:xfrm>
            <a:prstGeom prst="stripedRightArrow">
              <a:avLst/>
            </a:prstGeom>
            <a:solidFill>
              <a:schemeClr val="bg2">
                <a:lumMod val="50000"/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0543AF-E116-43EC-ACB7-03573B7C88A1}"/>
              </a:ext>
            </a:extLst>
          </p:cNvPr>
          <p:cNvGrpSpPr/>
          <p:nvPr/>
        </p:nvGrpSpPr>
        <p:grpSpPr>
          <a:xfrm>
            <a:off x="8875452" y="1294099"/>
            <a:ext cx="1881116" cy="775597"/>
            <a:chOff x="4635499" y="-30579"/>
            <a:chExt cx="1186148" cy="48905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26B1B-2E5D-4455-860D-377BA3025158}"/>
                </a:ext>
              </a:extLst>
            </p:cNvPr>
            <p:cNvSpPr txBox="1"/>
            <p:nvPr/>
          </p:nvSpPr>
          <p:spPr>
            <a:xfrm>
              <a:off x="4635499" y="-30579"/>
              <a:ext cx="1186148" cy="4890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253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min</a:t>
              </a:r>
              <a:r>
                <a:rPr lang="en-US" altLang="ko-KR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</a:t>
              </a:r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상한</a:t>
              </a:r>
              <a:endParaRPr lang="en-US" altLang="ko-KR" sz="1903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endParaRPr>
            </a:p>
            <a:p>
              <a:pPr defTabSz="1450147"/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          선</a:t>
              </a:r>
            </a:p>
          </p:txBody>
        </p:sp>
        <p:sp>
          <p:nvSpPr>
            <p:cNvPr id="58" name="화살표: 줄무늬가 있는 오른쪽 57">
              <a:extLst>
                <a:ext uri="{FF2B5EF4-FFF2-40B4-BE49-F238E27FC236}">
                  <a16:creationId xmlns:a16="http://schemas.microsoft.com/office/drawing/2014/main" id="{232EA4DE-CF2C-4613-966C-4D52BE26FDA3}"/>
                </a:ext>
              </a:extLst>
            </p:cNvPr>
            <p:cNvSpPr/>
            <p:nvPr/>
          </p:nvSpPr>
          <p:spPr>
            <a:xfrm>
              <a:off x="5092700" y="60919"/>
              <a:ext cx="304800" cy="235560"/>
            </a:xfrm>
            <a:prstGeom prst="stripedRightArrow">
              <a:avLst/>
            </a:prstGeom>
            <a:solidFill>
              <a:schemeClr val="bg2">
                <a:lumMod val="50000"/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화살표: 아래로 구부러짐 35">
            <a:extLst>
              <a:ext uri="{FF2B5EF4-FFF2-40B4-BE49-F238E27FC236}">
                <a16:creationId xmlns:a16="http://schemas.microsoft.com/office/drawing/2014/main" id="{7D9502B2-2C58-4B26-A56D-C5E3858BDA58}"/>
              </a:ext>
            </a:extLst>
          </p:cNvPr>
          <p:cNvSpPr/>
          <p:nvPr/>
        </p:nvSpPr>
        <p:spPr>
          <a:xfrm rot="1540655">
            <a:off x="8637671" y="1713729"/>
            <a:ext cx="458133" cy="339409"/>
          </a:xfrm>
          <a:prstGeom prst="curved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50147"/>
            <a:endParaRPr lang="ko-KR" altLang="en-US" sz="2855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CD69EF-9E1D-4A5D-AD16-B36E2B9009E0}"/>
              </a:ext>
            </a:extLst>
          </p:cNvPr>
          <p:cNvGrpSpPr/>
          <p:nvPr/>
        </p:nvGrpSpPr>
        <p:grpSpPr>
          <a:xfrm>
            <a:off x="1608555" y="2028207"/>
            <a:ext cx="772282" cy="844197"/>
            <a:chOff x="53316" y="403225"/>
            <a:chExt cx="486967" cy="532313"/>
          </a:xfrm>
        </p:grpSpPr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8853D076-E806-40DE-A5B3-CA38B570DAC8}"/>
                </a:ext>
              </a:extLst>
            </p:cNvPr>
            <p:cNvSpPr/>
            <p:nvPr/>
          </p:nvSpPr>
          <p:spPr>
            <a:xfrm>
              <a:off x="355278" y="403225"/>
              <a:ext cx="185005" cy="532313"/>
            </a:xfrm>
            <a:prstGeom prst="leftBrac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790BA4A-78A1-4538-9C2A-08711C50D817}"/>
                </a:ext>
              </a:extLst>
            </p:cNvPr>
            <p:cNvSpPr txBox="1"/>
            <p:nvPr/>
          </p:nvSpPr>
          <p:spPr>
            <a:xfrm>
              <a:off x="53316" y="484715"/>
              <a:ext cx="352740" cy="3351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42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A </a:t>
              </a:r>
            </a:p>
            <a:p>
              <a:pPr defTabSz="1450147"/>
              <a:r>
                <a:rPr lang="en-US" altLang="ko-KR" sz="1427" dirty="0">
                  <a:solidFill>
                    <a:srgbClr val="FF0000"/>
                  </a:solidFill>
                  <a:latin typeface="나눔고딕" pitchFamily="2" charset="-127"/>
                  <a:ea typeface="나눔고딕" pitchFamily="2" charset="-127"/>
                </a:rPr>
                <a:t>&gt; 0</a:t>
              </a:r>
              <a:endParaRPr lang="ko-KR" altLang="en-US" sz="1427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675D8F9-6F7A-4C82-A8D1-5E06E1F0E951}"/>
                </a:ext>
              </a:extLst>
            </p:cNvPr>
            <p:cNvSpPr/>
            <p:nvPr/>
          </p:nvSpPr>
          <p:spPr>
            <a:xfrm>
              <a:off x="74096" y="484088"/>
              <a:ext cx="254224" cy="369332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F8936A8-382C-402C-8B69-EAA1FFA6746E}"/>
              </a:ext>
            </a:extLst>
          </p:cNvPr>
          <p:cNvGrpSpPr/>
          <p:nvPr/>
        </p:nvGrpSpPr>
        <p:grpSpPr>
          <a:xfrm>
            <a:off x="1611524" y="5358678"/>
            <a:ext cx="772282" cy="844197"/>
            <a:chOff x="55188" y="2503272"/>
            <a:chExt cx="486967" cy="532313"/>
          </a:xfrm>
        </p:grpSpPr>
        <p:sp>
          <p:nvSpPr>
            <p:cNvPr id="56" name="왼쪽 중괄호 55">
              <a:extLst>
                <a:ext uri="{FF2B5EF4-FFF2-40B4-BE49-F238E27FC236}">
                  <a16:creationId xmlns:a16="http://schemas.microsoft.com/office/drawing/2014/main" id="{5C58F258-D4E7-4E73-9EF4-214A1F02F2A2}"/>
                </a:ext>
              </a:extLst>
            </p:cNvPr>
            <p:cNvSpPr/>
            <p:nvPr/>
          </p:nvSpPr>
          <p:spPr>
            <a:xfrm>
              <a:off x="357150" y="2503272"/>
              <a:ext cx="185005" cy="532313"/>
            </a:xfrm>
            <a:prstGeom prst="leftBrac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44F013-E8E1-4E85-A454-546F175E6719}"/>
                </a:ext>
              </a:extLst>
            </p:cNvPr>
            <p:cNvSpPr txBox="1"/>
            <p:nvPr/>
          </p:nvSpPr>
          <p:spPr>
            <a:xfrm>
              <a:off x="55188" y="2584762"/>
              <a:ext cx="381132" cy="3351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42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A </a:t>
              </a:r>
            </a:p>
            <a:p>
              <a:pPr defTabSz="1450147"/>
              <a:r>
                <a:rPr lang="en-US" altLang="ko-KR" sz="1427" dirty="0">
                  <a:solidFill>
                    <a:srgbClr val="FF0000"/>
                  </a:solidFill>
                  <a:latin typeface="나눔고딕" pitchFamily="2" charset="-127"/>
                  <a:ea typeface="나눔고딕" pitchFamily="2" charset="-127"/>
                </a:rPr>
                <a:t>&lt; 0</a:t>
              </a:r>
              <a:endParaRPr lang="ko-KR" altLang="en-US" sz="1427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33FBF13-CA53-48A6-9020-A2449FA8448E}"/>
                </a:ext>
              </a:extLst>
            </p:cNvPr>
            <p:cNvSpPr/>
            <p:nvPr/>
          </p:nvSpPr>
          <p:spPr>
            <a:xfrm>
              <a:off x="88436" y="2595601"/>
              <a:ext cx="254224" cy="369332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945E745-E71A-47A0-AF69-78F9CA1CA5F6}"/>
              </a:ext>
            </a:extLst>
          </p:cNvPr>
          <p:cNvSpPr txBox="1"/>
          <p:nvPr/>
        </p:nvSpPr>
        <p:spPr>
          <a:xfrm>
            <a:off x="3660371" y="1115411"/>
            <a:ext cx="4473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: PPO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는 </a:t>
            </a:r>
            <a:r>
              <a:rPr lang="ko-KR" altLang="en-US" sz="1600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액터</a:t>
            </a:r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-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평론가</a:t>
            </a:r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방법론을 기반으로 하되</a:t>
            </a:r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,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  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정책 업데이트의 안정성을 크게 개선한 알고리즘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7F08F9-A0E5-4521-8EBE-0139AE16F360}"/>
              </a:ext>
            </a:extLst>
          </p:cNvPr>
          <p:cNvGrpSpPr/>
          <p:nvPr/>
        </p:nvGrpSpPr>
        <p:grpSpPr>
          <a:xfrm>
            <a:off x="2158012" y="5802007"/>
            <a:ext cx="1334563" cy="358761"/>
            <a:chOff x="139702" y="2610386"/>
            <a:chExt cx="892792" cy="22621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BAD358-F529-4A0F-92AD-CD7900F47E15}"/>
                </a:ext>
              </a:extLst>
            </p:cNvPr>
            <p:cNvSpPr txBox="1"/>
            <p:nvPr/>
          </p:nvSpPr>
          <p:spPr>
            <a:xfrm>
              <a:off x="139702" y="2613025"/>
              <a:ext cx="892792" cy="21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lang="ko-KR" altLang="en-US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           </a:t>
              </a:r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r>
                <a:rPr lang="en-US" altLang="ko-KR" sz="1665" dirty="0">
                  <a:solidFill>
                    <a:srgbClr val="C00000"/>
                  </a:solidFill>
                  <a:latin typeface="나눔고딕" pitchFamily="2" charset="-127"/>
                  <a:ea typeface="나눔고딕" pitchFamily="2" charset="-127"/>
                </a:rPr>
                <a:t>A</a:t>
              </a:r>
              <a:endParaRPr lang="ko-KR" altLang="en-US" sz="1665" dirty="0">
                <a:solidFill>
                  <a:srgbClr val="C0000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30FF0BC-79B7-4129-9D68-6A21E1259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17" y="2610386"/>
              <a:ext cx="381000" cy="22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42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9C940-5AB9-4E56-9DC6-57EC553F6B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43209" y="105235"/>
            <a:ext cx="4055594" cy="526485"/>
          </a:xfrm>
          <a:solidFill>
            <a:schemeClr val="accent3">
              <a:alpha val="3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2400" dirty="0" err="1"/>
              <a:t>액터평론가</a:t>
            </a:r>
            <a:r>
              <a:rPr lang="en-US" altLang="ko-KR" sz="2400" dirty="0"/>
              <a:t>-PPO </a:t>
            </a:r>
            <a:r>
              <a:rPr lang="ko-KR" altLang="en-US" sz="2400" dirty="0"/>
              <a:t>동작의 개요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EDA0A-FCB6-4AB5-A2BC-12E36F7FD478}"/>
              </a:ext>
            </a:extLst>
          </p:cNvPr>
          <p:cNvGrpSpPr/>
          <p:nvPr/>
        </p:nvGrpSpPr>
        <p:grpSpPr>
          <a:xfrm>
            <a:off x="3316068" y="200535"/>
            <a:ext cx="2322733" cy="3072984"/>
            <a:chOff x="1529742" y="921895"/>
            <a:chExt cx="2040409" cy="285811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2679C0-5F47-4ED2-B5E4-42193AF8A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6842" y="921895"/>
              <a:ext cx="1433314" cy="11017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39854-B9C6-40CF-AAF0-90B85DFD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837" y="2678235"/>
              <a:ext cx="1433314" cy="110177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E4217FD-07B1-4513-ACC8-2445E8003BBE}"/>
                </a:ext>
              </a:extLst>
            </p:cNvPr>
            <p:cNvGrpSpPr/>
            <p:nvPr/>
          </p:nvGrpSpPr>
          <p:grpSpPr>
            <a:xfrm>
              <a:off x="1529742" y="1100352"/>
              <a:ext cx="996160" cy="2494786"/>
              <a:chOff x="1529742" y="1100352"/>
              <a:chExt cx="996160" cy="24947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D0098058-8CED-4E7C-AB52-E8EC88A65C7E}"/>
                  </a:ext>
                </a:extLst>
              </p:cNvPr>
              <p:cNvSpPr/>
              <p:nvPr/>
            </p:nvSpPr>
            <p:spPr>
              <a:xfrm>
                <a:off x="1579704" y="2151089"/>
                <a:ext cx="301565" cy="226616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2823CA3-CF5C-4040-9981-BFF83197BF24}"/>
                  </a:ext>
                </a:extLst>
              </p:cNvPr>
              <p:cNvSpPr/>
              <p:nvPr/>
            </p:nvSpPr>
            <p:spPr>
              <a:xfrm>
                <a:off x="2124347" y="2859196"/>
                <a:ext cx="391506" cy="735942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4391461-DBE9-4C9B-9523-59CE479B760F}"/>
                  </a:ext>
                </a:extLst>
              </p:cNvPr>
              <p:cNvSpPr/>
              <p:nvPr/>
            </p:nvSpPr>
            <p:spPr>
              <a:xfrm>
                <a:off x="2126847" y="1107847"/>
                <a:ext cx="391506" cy="735942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36F96BE-C027-40E7-90AD-2A9B480D2A31}"/>
                  </a:ext>
                </a:extLst>
              </p:cNvPr>
              <p:cNvSpPr/>
              <p:nvPr/>
            </p:nvSpPr>
            <p:spPr>
              <a:xfrm>
                <a:off x="1582204" y="2543329"/>
                <a:ext cx="301565" cy="226616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A0ADE99-6EC1-482F-A1FC-A9FC05C3E8F6}"/>
                  </a:ext>
                </a:extLst>
              </p:cNvPr>
              <p:cNvSpPr/>
              <p:nvPr/>
            </p:nvSpPr>
            <p:spPr>
              <a:xfrm>
                <a:off x="1529742" y="2084704"/>
                <a:ext cx="391506" cy="735942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1DA6A2D-FD42-4242-BAF5-BAA1B1F7A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9742" y="1100352"/>
                <a:ext cx="599600" cy="979589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3C1A17F-3E14-4907-8DDA-0F43D5C99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302" y="1833043"/>
                <a:ext cx="599600" cy="99434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A09BA7A-8529-487B-A97A-3C04491CE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714" y="2097431"/>
                <a:ext cx="586376" cy="757002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48976B8A-B0FF-4B12-9B48-A1BA1572C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4740" y="2824214"/>
                <a:ext cx="589607" cy="770924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E355C552-5871-496C-8758-B54B0AE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629" y="1492894"/>
            <a:ext cx="1028956" cy="1028956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13B0B0-11EF-46A1-AE2F-08197CB5DB50}"/>
              </a:ext>
            </a:extLst>
          </p:cNvPr>
          <p:cNvCxnSpPr>
            <a:cxnSpLocks/>
          </p:cNvCxnSpPr>
          <p:nvPr/>
        </p:nvCxnSpPr>
        <p:spPr>
          <a:xfrm>
            <a:off x="2642885" y="2007373"/>
            <a:ext cx="660482" cy="66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F19AEB6B-5AEF-41C4-8255-F2B2BAE1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125" y="616689"/>
            <a:ext cx="1513658" cy="46302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0B2E09-C9C1-47B2-8504-6D9AA6AC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086" y="2469098"/>
            <a:ext cx="1520394" cy="463029"/>
          </a:xfrm>
          <a:prstGeom prst="rect">
            <a:avLst/>
          </a:prstGeom>
          <a:solidFill>
            <a:srgbClr val="FFFF00"/>
          </a:solidFill>
          <a:ln w="12700">
            <a:solidFill>
              <a:srgbClr val="0070C0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9847CD2-4636-4BE8-BDAF-AD550542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451" y="3708931"/>
            <a:ext cx="1427147" cy="45023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8F4511C-904F-466D-AC35-7587362CE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966" y="3639041"/>
            <a:ext cx="2660754" cy="601557"/>
          </a:xfrm>
          <a:prstGeom prst="rect">
            <a:avLst/>
          </a:prstGeom>
          <a:solidFill>
            <a:srgbClr val="FFFF00"/>
          </a:solidFill>
          <a:ln w="12700">
            <a:solidFill>
              <a:srgbClr val="0070C0"/>
            </a:solidFill>
          </a:ln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FFE102-C0D6-4B6E-8788-5D9DBA25C824}"/>
              </a:ext>
            </a:extLst>
          </p:cNvPr>
          <p:cNvCxnSpPr>
            <a:cxnSpLocks/>
          </p:cNvCxnSpPr>
          <p:nvPr/>
        </p:nvCxnSpPr>
        <p:spPr>
          <a:xfrm>
            <a:off x="5905500" y="2932126"/>
            <a:ext cx="0" cy="697378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C0B538E-B4EB-46A2-8A49-805712D80100}"/>
              </a:ext>
            </a:extLst>
          </p:cNvPr>
          <p:cNvGrpSpPr/>
          <p:nvPr/>
        </p:nvGrpSpPr>
        <p:grpSpPr>
          <a:xfrm>
            <a:off x="6002872" y="2990677"/>
            <a:ext cx="4642712" cy="619630"/>
            <a:chOff x="4451726" y="1664081"/>
            <a:chExt cx="4642712" cy="66653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FFA4CA2-C089-49E7-95CF-ECF2FC06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65299" y="1664081"/>
              <a:ext cx="4629139" cy="666530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ECDD93-51F8-46CE-920A-9EE01C5DA66A}"/>
                </a:ext>
              </a:extLst>
            </p:cNvPr>
            <p:cNvGrpSpPr/>
            <p:nvPr/>
          </p:nvGrpSpPr>
          <p:grpSpPr>
            <a:xfrm>
              <a:off x="4451726" y="1746927"/>
              <a:ext cx="526674" cy="469379"/>
              <a:chOff x="4451726" y="1746927"/>
              <a:chExt cx="526674" cy="469379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14AC383E-6C54-453A-A6A7-534E5A3C4988}"/>
                  </a:ext>
                </a:extLst>
              </p:cNvPr>
              <p:cNvSpPr/>
              <p:nvPr/>
            </p:nvSpPr>
            <p:spPr>
              <a:xfrm>
                <a:off x="4451726" y="1746927"/>
                <a:ext cx="526674" cy="46937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4C22506-CB8F-46A4-85BA-220C449B9488}"/>
                  </a:ext>
                </a:extLst>
              </p:cNvPr>
              <p:cNvCxnSpPr/>
              <p:nvPr/>
            </p:nvCxnSpPr>
            <p:spPr>
              <a:xfrm>
                <a:off x="4572000" y="1997405"/>
                <a:ext cx="2857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4A7C0C5-33C6-49E3-AC11-F1A44DF15F09}"/>
              </a:ext>
            </a:extLst>
          </p:cNvPr>
          <p:cNvSpPr/>
          <p:nvPr/>
        </p:nvSpPr>
        <p:spPr>
          <a:xfrm>
            <a:off x="6921270" y="2995929"/>
            <a:ext cx="1091509" cy="537145"/>
          </a:xfrm>
          <a:prstGeom prst="roundRect">
            <a:avLst/>
          </a:prstGeom>
          <a:noFill/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DFA1A5A-1BE4-4B71-8B67-66593A31D8A9}"/>
              </a:ext>
            </a:extLst>
          </p:cNvPr>
          <p:cNvCxnSpPr>
            <a:cxnSpLocks/>
            <a:stCxn id="9" idx="2"/>
            <a:endCxn id="61" idx="0"/>
          </p:cNvCxnSpPr>
          <p:nvPr/>
        </p:nvCxnSpPr>
        <p:spPr>
          <a:xfrm rot="16200000" flipH="1">
            <a:off x="5333922" y="862824"/>
            <a:ext cx="1610787" cy="2655420"/>
          </a:xfrm>
          <a:prstGeom prst="bentConnector3">
            <a:avLst>
              <a:gd name="adj1" fmla="val 25401"/>
            </a:avLst>
          </a:prstGeom>
          <a:ln w="12700">
            <a:solidFill>
              <a:srgbClr val="FF00FF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5803DE-DD71-4555-8F5F-A7D36D5867CD}"/>
              </a:ext>
            </a:extLst>
          </p:cNvPr>
          <p:cNvCxnSpPr>
            <a:cxnSpLocks/>
          </p:cNvCxnSpPr>
          <p:nvPr/>
        </p:nvCxnSpPr>
        <p:spPr>
          <a:xfrm>
            <a:off x="4811605" y="1799432"/>
            <a:ext cx="0" cy="305664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0CD1AD6-6678-4642-93B9-3D252DA16758}"/>
              </a:ext>
            </a:extLst>
          </p:cNvPr>
          <p:cNvSpPr txBox="1"/>
          <p:nvPr/>
        </p:nvSpPr>
        <p:spPr>
          <a:xfrm>
            <a:off x="4235820" y="1774911"/>
            <a:ext cx="133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오차  </a:t>
            </a:r>
            <a:r>
              <a:rPr lang="ko-KR" altLang="en-US" sz="1600" i="1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역전파</a:t>
            </a:r>
            <a:endParaRPr lang="ko-KR" altLang="en-US" sz="1600" i="1" dirty="0">
              <a:solidFill>
                <a:srgbClr val="7030A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69C4CF-B76D-4B7F-967F-3EE0E992024C}"/>
              </a:ext>
            </a:extLst>
          </p:cNvPr>
          <p:cNvSpPr txBox="1"/>
          <p:nvPr/>
        </p:nvSpPr>
        <p:spPr>
          <a:xfrm>
            <a:off x="4298944" y="1421047"/>
            <a:ext cx="1898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 err="1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액터의</a:t>
            </a:r>
            <a:r>
              <a:rPr lang="ko-KR" altLang="en-US" sz="1600" i="1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강화에 사용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F2FC3809-757F-4220-8F49-F8BA92BAE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078" y="5403444"/>
            <a:ext cx="6978902" cy="669622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006617B-48C0-4FFC-9744-585D7330E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078" y="6123669"/>
            <a:ext cx="6978902" cy="72479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ECDFC54D-35AE-4CA2-85E3-E0E5B91A588B}"/>
              </a:ext>
            </a:extLst>
          </p:cNvPr>
          <p:cNvCxnSpPr>
            <a:cxnSpLocks/>
            <a:stCxn id="41" idx="0"/>
            <a:endCxn id="32" idx="0"/>
          </p:cNvCxnSpPr>
          <p:nvPr/>
        </p:nvCxnSpPr>
        <p:spPr>
          <a:xfrm rot="16200000" flipH="1" flipV="1">
            <a:off x="3899928" y="-1142133"/>
            <a:ext cx="876206" cy="4393847"/>
          </a:xfrm>
          <a:prstGeom prst="bentConnector3">
            <a:avLst>
              <a:gd name="adj1" fmla="val -5922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014A9CC-A522-4999-B4A6-6EEA91EF2410}"/>
              </a:ext>
            </a:extLst>
          </p:cNvPr>
          <p:cNvCxnSpPr>
            <a:cxnSpLocks/>
          </p:cNvCxnSpPr>
          <p:nvPr/>
        </p:nvCxnSpPr>
        <p:spPr>
          <a:xfrm>
            <a:off x="2141110" y="2366911"/>
            <a:ext cx="1" cy="13197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0D5674F-E71B-48E8-B679-D98F1FFBFF27}"/>
              </a:ext>
            </a:extLst>
          </p:cNvPr>
          <p:cNvSpPr txBox="1"/>
          <p:nvPr/>
        </p:nvSpPr>
        <p:spPr>
          <a:xfrm>
            <a:off x="1832932" y="566691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</a:t>
            </a:r>
            <a:endParaRPr lang="ko-KR" altLang="en-US" sz="16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D9DE39-3434-45B7-A315-8F3B08160DF0}"/>
              </a:ext>
            </a:extLst>
          </p:cNvPr>
          <p:cNvSpPr txBox="1"/>
          <p:nvPr/>
        </p:nvSpPr>
        <p:spPr>
          <a:xfrm>
            <a:off x="1808955" y="2883379"/>
            <a:ext cx="72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    s’</a:t>
            </a:r>
            <a:endParaRPr lang="ko-KR" altLang="en-US" sz="16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6EBCB46-8D0C-4E18-8059-165EE45C6240}"/>
              </a:ext>
            </a:extLst>
          </p:cNvPr>
          <p:cNvSpPr txBox="1"/>
          <p:nvPr/>
        </p:nvSpPr>
        <p:spPr>
          <a:xfrm>
            <a:off x="2783613" y="1641473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</a:t>
            </a:r>
            <a:endParaRPr lang="ko-KR" altLang="en-US" sz="16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3FD1CDA-D95A-476F-970F-BF7E8DC2E589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3006598" y="3934047"/>
            <a:ext cx="2362369" cy="57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9AC3E0A-69CF-4FB3-AC0D-BD45BAED0555}"/>
              </a:ext>
            </a:extLst>
          </p:cNvPr>
          <p:cNvSpPr txBox="1"/>
          <p:nvPr/>
        </p:nvSpPr>
        <p:spPr>
          <a:xfrm>
            <a:off x="2603736" y="3335399"/>
            <a:ext cx="636266" cy="338554"/>
          </a:xfrm>
          <a:prstGeom prst="rect">
            <a:avLst/>
          </a:prstGeom>
          <a:noFill/>
          <a:scene3d>
            <a:camera prst="orthographicFront">
              <a:rot lat="0" lon="0" rev="1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궤적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54E99A6-1D8D-497E-86E6-779D287914A9}"/>
              </a:ext>
            </a:extLst>
          </p:cNvPr>
          <p:cNvSpPr txBox="1"/>
          <p:nvPr/>
        </p:nvSpPr>
        <p:spPr>
          <a:xfrm>
            <a:off x="5613408" y="2077963"/>
            <a:ext cx="636266" cy="338554"/>
          </a:xfrm>
          <a:prstGeom prst="rect">
            <a:avLst/>
          </a:prstGeom>
          <a:solidFill>
            <a:srgbClr val="FFFF00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예측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F061E4-BE47-4620-BDAE-596FB3DF5B9B}"/>
              </a:ext>
            </a:extLst>
          </p:cNvPr>
          <p:cNvSpPr txBox="1"/>
          <p:nvPr/>
        </p:nvSpPr>
        <p:spPr>
          <a:xfrm>
            <a:off x="5194308" y="3259063"/>
            <a:ext cx="636266" cy="338554"/>
          </a:xfrm>
          <a:prstGeom prst="rect">
            <a:avLst/>
          </a:prstGeom>
          <a:solidFill>
            <a:srgbClr val="FFFF00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정답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29B894-C25C-49E4-897F-E0E0B97BE4A0}"/>
              </a:ext>
            </a:extLst>
          </p:cNvPr>
          <p:cNvSpPr txBox="1"/>
          <p:nvPr/>
        </p:nvSpPr>
        <p:spPr>
          <a:xfrm>
            <a:off x="7800694" y="2232445"/>
            <a:ext cx="1324190" cy="584775"/>
          </a:xfrm>
          <a:prstGeom prst="rect">
            <a:avLst/>
          </a:prstGeom>
          <a:noFill/>
          <a:scene3d>
            <a:camera prst="orthographicFront">
              <a:rot lat="0" lon="0" rev="1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시간차 에러</a:t>
            </a:r>
            <a:endParaRPr lang="en-US" altLang="ko-KR" sz="1600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어드밴티지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0DE46DE-287C-4C85-8496-0096575E04EB}"/>
              </a:ext>
            </a:extLst>
          </p:cNvPr>
          <p:cNvSpPr txBox="1"/>
          <p:nvPr/>
        </p:nvSpPr>
        <p:spPr>
          <a:xfrm>
            <a:off x="1653879" y="5583059"/>
            <a:ext cx="904078" cy="3385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정책망</a:t>
            </a:r>
            <a:endParaRPr lang="ko-KR" altLang="en-US" sz="1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B1DA917-BA55-4694-BA8C-A099BF06F4E0}"/>
              </a:ext>
            </a:extLst>
          </p:cNvPr>
          <p:cNvSpPr txBox="1"/>
          <p:nvPr/>
        </p:nvSpPr>
        <p:spPr>
          <a:xfrm>
            <a:off x="1638639" y="6328599"/>
            <a:ext cx="904078" cy="3385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가치망</a:t>
            </a:r>
            <a:endParaRPr lang="ko-KR" altLang="en-US" sz="1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7" name="화살표: 줄무늬가 있는 오른쪽 96">
            <a:extLst>
              <a:ext uri="{FF2B5EF4-FFF2-40B4-BE49-F238E27FC236}">
                <a16:creationId xmlns:a16="http://schemas.microsoft.com/office/drawing/2014/main" id="{0E0FA210-6A1C-4851-8106-279F81968C19}"/>
              </a:ext>
            </a:extLst>
          </p:cNvPr>
          <p:cNvSpPr/>
          <p:nvPr/>
        </p:nvSpPr>
        <p:spPr>
          <a:xfrm>
            <a:off x="9408319" y="5590030"/>
            <a:ext cx="271462" cy="299024"/>
          </a:xfrm>
          <a:prstGeom prst="stripedRightArrow">
            <a:avLst>
              <a:gd name="adj1" fmla="val 50000"/>
              <a:gd name="adj2" fmla="val 46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334FC47-D6E2-4426-A391-F0878B44368F}"/>
              </a:ext>
            </a:extLst>
          </p:cNvPr>
          <p:cNvSpPr/>
          <p:nvPr/>
        </p:nvSpPr>
        <p:spPr>
          <a:xfrm>
            <a:off x="9706660" y="5597792"/>
            <a:ext cx="931069" cy="316507"/>
          </a:xfrm>
          <a:prstGeom prst="rect">
            <a:avLst/>
          </a:prstGeom>
          <a:solidFill>
            <a:srgbClr val="FFFF00"/>
          </a:solidFill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J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최대화</a:t>
            </a:r>
          </a:p>
        </p:txBody>
      </p:sp>
      <p:sp>
        <p:nvSpPr>
          <p:cNvPr id="99" name="화살표: 줄무늬가 있는 오른쪽 98">
            <a:extLst>
              <a:ext uri="{FF2B5EF4-FFF2-40B4-BE49-F238E27FC236}">
                <a16:creationId xmlns:a16="http://schemas.microsoft.com/office/drawing/2014/main" id="{C8B9BE59-8921-497D-9F4C-EB63E172088C}"/>
              </a:ext>
            </a:extLst>
          </p:cNvPr>
          <p:cNvSpPr/>
          <p:nvPr/>
        </p:nvSpPr>
        <p:spPr>
          <a:xfrm>
            <a:off x="9415460" y="6297263"/>
            <a:ext cx="271462" cy="299024"/>
          </a:xfrm>
          <a:prstGeom prst="stripedRightArrow">
            <a:avLst>
              <a:gd name="adj1" fmla="val 50000"/>
              <a:gd name="adj2" fmla="val 46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02CD4DE-3717-4BB5-A2A2-7A31FF0F7B40}"/>
              </a:ext>
            </a:extLst>
          </p:cNvPr>
          <p:cNvSpPr/>
          <p:nvPr/>
        </p:nvSpPr>
        <p:spPr>
          <a:xfrm>
            <a:off x="9723325" y="6245499"/>
            <a:ext cx="890766" cy="440252"/>
          </a:xfrm>
          <a:prstGeom prst="rect">
            <a:avLst/>
          </a:prstGeom>
          <a:solidFill>
            <a:srgbClr val="FFFF00"/>
          </a:solidFill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MSE</a:t>
            </a:r>
            <a:r>
              <a:rPr lang="ko-KR" altLang="en-US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오차</a:t>
            </a: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최소화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7FD3D42-F683-451F-A793-AE063BD5D014}"/>
              </a:ext>
            </a:extLst>
          </p:cNvPr>
          <p:cNvGrpSpPr/>
          <p:nvPr/>
        </p:nvGrpSpPr>
        <p:grpSpPr>
          <a:xfrm>
            <a:off x="1626629" y="4527268"/>
            <a:ext cx="8980412" cy="800813"/>
            <a:chOff x="102629" y="4527267"/>
            <a:chExt cx="8980412" cy="80081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6340B91-D7C3-48FA-9F96-7E63E667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29" y="4527267"/>
              <a:ext cx="8980412" cy="800813"/>
            </a:xfrm>
            <a:prstGeom prst="rect">
              <a:avLst/>
            </a:prstGeom>
            <a:ln w="15875">
              <a:solidFill>
                <a:srgbClr val="00B050"/>
              </a:solidFill>
            </a:ln>
          </p:spPr>
        </p:pic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53569943-EE3C-480F-B011-8F2A6AEDE73D}"/>
                </a:ext>
              </a:extLst>
            </p:cNvPr>
            <p:cNvSpPr/>
            <p:nvPr/>
          </p:nvSpPr>
          <p:spPr>
            <a:xfrm>
              <a:off x="3557667" y="4629914"/>
              <a:ext cx="2210116" cy="665491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화살표: 왼쪽으로 구부러짐 102">
            <a:extLst>
              <a:ext uri="{FF2B5EF4-FFF2-40B4-BE49-F238E27FC236}">
                <a16:creationId xmlns:a16="http://schemas.microsoft.com/office/drawing/2014/main" id="{77CD998A-0244-488E-BCFB-96524E3904B0}"/>
              </a:ext>
            </a:extLst>
          </p:cNvPr>
          <p:cNvSpPr/>
          <p:nvPr/>
        </p:nvSpPr>
        <p:spPr>
          <a:xfrm>
            <a:off x="7529456" y="3388659"/>
            <a:ext cx="673659" cy="1578738"/>
          </a:xfrm>
          <a:prstGeom prst="curvedLeftArrow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14D3C5-47AF-4BAD-9485-0464E91C3E77}"/>
              </a:ext>
            </a:extLst>
          </p:cNvPr>
          <p:cNvSpPr txBox="1"/>
          <p:nvPr/>
        </p:nvSpPr>
        <p:spPr>
          <a:xfrm>
            <a:off x="8289316" y="3700133"/>
            <a:ext cx="1720284" cy="5847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 err="1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액터의</a:t>
            </a:r>
            <a:r>
              <a:rPr lang="ko-KR" altLang="en-US" sz="1600" i="1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강화</a:t>
            </a:r>
            <a:r>
              <a:rPr lang="en-US" altLang="ko-KR" sz="1600" i="1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(reinforce 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1B588D-A953-4EE4-98D4-6C37545709D1}"/>
              </a:ext>
            </a:extLst>
          </p:cNvPr>
          <p:cNvSpPr txBox="1"/>
          <p:nvPr/>
        </p:nvSpPr>
        <p:spPr>
          <a:xfrm>
            <a:off x="3066655" y="427000"/>
            <a:ext cx="636266" cy="33855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액터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A910C3-F41C-4C4A-8AAE-C9CD38E52DD6}"/>
              </a:ext>
            </a:extLst>
          </p:cNvPr>
          <p:cNvSpPr txBox="1"/>
          <p:nvPr/>
        </p:nvSpPr>
        <p:spPr>
          <a:xfrm>
            <a:off x="2954941" y="2823626"/>
            <a:ext cx="798602" cy="33855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평론가</a:t>
            </a: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224438CB-8A02-4E52-836C-D3A749375224}"/>
              </a:ext>
            </a:extLst>
          </p:cNvPr>
          <p:cNvSpPr/>
          <p:nvPr/>
        </p:nvSpPr>
        <p:spPr>
          <a:xfrm>
            <a:off x="1550859" y="5605107"/>
            <a:ext cx="245498" cy="1051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AA18BF7-1F85-4F5C-A1C5-FC1E063D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" y="4057808"/>
            <a:ext cx="11838655" cy="2746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FAAC54-DD96-46C0-A66B-3EDEAADA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925" y="870153"/>
            <a:ext cx="1325300" cy="32963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86A8F5-CD4B-4D7A-8330-9E1F4CF0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4" y="45700"/>
            <a:ext cx="10742064" cy="388536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025C074-7B38-4BD7-A2FA-7D43CE551EBF}"/>
              </a:ext>
            </a:extLst>
          </p:cNvPr>
          <p:cNvSpPr txBox="1">
            <a:spLocks/>
          </p:cNvSpPr>
          <p:nvPr/>
        </p:nvSpPr>
        <p:spPr>
          <a:xfrm>
            <a:off x="9701325" y="172442"/>
            <a:ext cx="2346064" cy="703282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3D Bin Packing </a:t>
            </a:r>
            <a:br>
              <a:rPr lang="en-US" altLang="ko-KR" sz="2400" dirty="0"/>
            </a:br>
            <a:r>
              <a:rPr lang="ko-KR" altLang="en-US" sz="2400" dirty="0"/>
              <a:t>코드 전체의 구조</a:t>
            </a:r>
          </a:p>
        </p:txBody>
      </p:sp>
    </p:spTree>
    <p:extLst>
      <p:ext uri="{BB962C8B-B14F-4D97-AF65-F5344CB8AC3E}">
        <p14:creationId xmlns:p14="http://schemas.microsoft.com/office/powerpoint/2010/main" val="34075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4E781-4E78-4110-AD15-81389D65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1883" y="168956"/>
            <a:ext cx="5112745" cy="461962"/>
          </a:xfrm>
        </p:spPr>
        <p:txBody>
          <a:bodyPr>
            <a:noAutofit/>
          </a:bodyPr>
          <a:lstStyle/>
          <a:p>
            <a:pPr algn="ctr" rtl="0"/>
            <a:br>
              <a:rPr lang="en-US" altLang="ko-KR" sz="28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1AFF1-B823-47B6-A2D6-275B4813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779228"/>
            <a:ext cx="10123055" cy="6015173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DEE4292F-B8F9-4C9F-9BC2-D1A0A6A9CF64}"/>
              </a:ext>
            </a:extLst>
          </p:cNvPr>
          <p:cNvSpPr txBox="1"/>
          <p:nvPr/>
        </p:nvSpPr>
        <p:spPr>
          <a:xfrm>
            <a:off x="4120289" y="2864528"/>
            <a:ext cx="3712006" cy="120032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최적의 </a:t>
            </a:r>
            <a:r>
              <a:rPr lang="en-US" altLang="ko-KR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AI </a:t>
            </a:r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모델 설정을 찾고</a:t>
            </a:r>
            <a:r>
              <a:rPr lang="en-US" altLang="ko-KR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(1</a:t>
            </a:r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단계</a:t>
            </a:r>
            <a:r>
              <a:rPr lang="en-US" altLang="ko-KR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) </a:t>
            </a:r>
          </a:p>
          <a:p>
            <a:pPr defTabSz="1200790"/>
            <a:r>
              <a:rPr lang="en-US" altLang="ko-KR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     → </a:t>
            </a:r>
          </a:p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그 설정으로 실제 사용할 최종 모델을 만들어 검증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(2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단계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DE9DA9C5-0723-4288-8123-FAAE6379D47F}"/>
              </a:ext>
            </a:extLst>
          </p:cNvPr>
          <p:cNvSpPr txBox="1"/>
          <p:nvPr/>
        </p:nvSpPr>
        <p:spPr>
          <a:xfrm>
            <a:off x="3421058" y="1537811"/>
            <a:ext cx="2553407" cy="646331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탐색</a:t>
            </a:r>
            <a:r>
              <a:rPr lang="en-US" altLang="ko-KR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·</a:t>
            </a:r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비교</a:t>
            </a:r>
            <a:endParaRPr lang="en-US" altLang="ko-KR" sz="36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C1B3A7C0-A97D-468A-9A48-C8EC5F639A94}"/>
              </a:ext>
            </a:extLst>
          </p:cNvPr>
          <p:cNvSpPr txBox="1"/>
          <p:nvPr/>
        </p:nvSpPr>
        <p:spPr>
          <a:xfrm>
            <a:off x="5935088" y="1681696"/>
            <a:ext cx="2553407" cy="646331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최종 검증</a:t>
            </a:r>
            <a:endParaRPr lang="en-US" altLang="ko-KR" sz="36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94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9A909C-E5BA-4D1C-B473-D6911B86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28" y="787178"/>
            <a:ext cx="8131946" cy="6039835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6FBE0ACE-FBC5-4C9B-8D9E-F34D9FDC5B25}"/>
              </a:ext>
            </a:extLst>
          </p:cNvPr>
          <p:cNvSpPr txBox="1"/>
          <p:nvPr/>
        </p:nvSpPr>
        <p:spPr>
          <a:xfrm>
            <a:off x="8334809" y="2788519"/>
            <a:ext cx="2977243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박스 리스트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box_sizes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)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D2846061-1122-48C2-A636-7C3D12BD32A1}"/>
              </a:ext>
            </a:extLst>
          </p:cNvPr>
          <p:cNvSpPr txBox="1"/>
          <p:nvPr/>
        </p:nvSpPr>
        <p:spPr>
          <a:xfrm>
            <a:off x="7520941" y="5424708"/>
            <a:ext cx="3924300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마스킹을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 지원하는 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에이전트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87F959F-902F-491A-BF61-3C0F0378FB0C}"/>
              </a:ext>
            </a:extLst>
          </p:cNvPr>
          <p:cNvSpPr txBox="1">
            <a:spLocks/>
          </p:cNvSpPr>
          <p:nvPr/>
        </p:nvSpPr>
        <p:spPr>
          <a:xfrm>
            <a:off x="3856323" y="153054"/>
            <a:ext cx="5112745" cy="46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56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5DD61B-A77C-4123-B10C-44D285B7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26" y="818984"/>
            <a:ext cx="4980373" cy="575715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E293F99E-9A3A-4F4B-9565-2D19909ED168}"/>
              </a:ext>
            </a:extLst>
          </p:cNvPr>
          <p:cNvSpPr txBox="1"/>
          <p:nvPr/>
        </p:nvSpPr>
        <p:spPr>
          <a:xfrm>
            <a:off x="7122238" y="2750752"/>
            <a:ext cx="2718163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무효인 액션의 확률 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0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처리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1003A6-0E92-433D-AC32-733206013B23}"/>
              </a:ext>
            </a:extLst>
          </p:cNvPr>
          <p:cNvSpPr txBox="1">
            <a:spLocks/>
          </p:cNvSpPr>
          <p:nvPr/>
        </p:nvSpPr>
        <p:spPr>
          <a:xfrm>
            <a:off x="3262939" y="168957"/>
            <a:ext cx="5112745" cy="46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0528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25D678-9F10-4FFF-ADEC-E73B93A2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438" y="787179"/>
            <a:ext cx="3391809" cy="6046967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BBFB53D8-CD6D-4603-9FC1-137A28ABB15D}"/>
              </a:ext>
            </a:extLst>
          </p:cNvPr>
          <p:cNvSpPr txBox="1"/>
          <p:nvPr/>
        </p:nvSpPr>
        <p:spPr>
          <a:xfrm>
            <a:off x="7892247" y="6070821"/>
            <a:ext cx="3876402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각 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trial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이 위의 “</a:t>
            </a:r>
            <a:r>
              <a:rPr lang="ko-KR" altLang="en-US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설정→데이터→환경→학습→평가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” 파이프라인을 반복 수행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488CC1-2A7F-4A30-B961-46754544C1A7}"/>
              </a:ext>
            </a:extLst>
          </p:cNvPr>
          <p:cNvSpPr txBox="1">
            <a:spLocks/>
          </p:cNvSpPr>
          <p:nvPr/>
        </p:nvSpPr>
        <p:spPr>
          <a:xfrm>
            <a:off x="3538271" y="153054"/>
            <a:ext cx="5112745" cy="46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37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15840-7A88-EB17-3DC3-DFEBCD46A3C3}"/>
              </a:ext>
            </a:extLst>
          </p:cNvPr>
          <p:cNvSpPr txBox="1"/>
          <p:nvPr/>
        </p:nvSpPr>
        <p:spPr>
          <a:xfrm flipH="1">
            <a:off x="3582627" y="580841"/>
            <a:ext cx="197643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5371" latinLnBrk="0">
              <a:defRPr/>
            </a:pPr>
            <a:r>
              <a:rPr lang="ko-KR" altLang="en-US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lang="ko-KR" altLang="en-US" sz="3200" b="1" spc="-43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9C06E-F9E9-E245-FBCC-F5C52DC7B332}"/>
              </a:ext>
            </a:extLst>
          </p:cNvPr>
          <p:cNvSpPr txBox="1"/>
          <p:nvPr/>
        </p:nvSpPr>
        <p:spPr>
          <a:xfrm>
            <a:off x="4933025" y="1589018"/>
            <a:ext cx="5589603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배경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및 목적 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302752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Git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의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개요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-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핵심 기능과 활용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클라우드 개발 환경의 구축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실험 워크플로우의 진행 과정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강화 학습의 개요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000" dirty="0" err="1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액터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평론가 방법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, PPO  </a:t>
            </a: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 err="1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액터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평론가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- PPO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동작의 개요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3D-Bin Packing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코드 전체의 구조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실행 파이프라인 및 데이터 흐름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SOTA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논문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vs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코드베이스 비교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2D9C5F-C596-4608-B22E-038ED4619EF5}"/>
              </a:ext>
            </a:extLst>
          </p:cNvPr>
          <p:cNvGrpSpPr/>
          <p:nvPr/>
        </p:nvGrpSpPr>
        <p:grpSpPr>
          <a:xfrm>
            <a:off x="764932" y="3112477"/>
            <a:ext cx="2971800" cy="2620108"/>
            <a:chOff x="8193973" y="4316057"/>
            <a:chExt cx="2042812" cy="1787461"/>
          </a:xfrm>
        </p:grpSpPr>
        <p:pic>
          <p:nvPicPr>
            <p:cNvPr id="6" name="Picture 8" descr="Services - Airbase GSE">
              <a:extLst>
                <a:ext uri="{FF2B5EF4-FFF2-40B4-BE49-F238E27FC236}">
                  <a16:creationId xmlns:a16="http://schemas.microsoft.com/office/drawing/2014/main" id="{E6D7BA71-8D18-4D62-89E6-0B7F787672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973" y="4316057"/>
              <a:ext cx="204281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9F554E2-F84A-4132-8E41-41AB339E39A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2" r="14883"/>
            <a:stretch/>
          </p:blipFill>
          <p:spPr bwMode="auto">
            <a:xfrm rot="152949" flipH="1">
              <a:off x="8641052" y="4986750"/>
              <a:ext cx="1416068" cy="96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Services - Airbase GSE">
              <a:extLst>
                <a:ext uri="{FF2B5EF4-FFF2-40B4-BE49-F238E27FC236}">
                  <a16:creationId xmlns:a16="http://schemas.microsoft.com/office/drawing/2014/main" id="{680B6123-C97C-4235-A2FF-5B3A9B68C63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43"/>
            <a:stretch/>
          </p:blipFill>
          <p:spPr bwMode="auto">
            <a:xfrm>
              <a:off x="9735125" y="4316057"/>
              <a:ext cx="501660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Services - Airbase GSE">
              <a:extLst>
                <a:ext uri="{FF2B5EF4-FFF2-40B4-BE49-F238E27FC236}">
                  <a16:creationId xmlns:a16="http://schemas.microsoft.com/office/drawing/2014/main" id="{9294D534-78DA-4C74-BCF7-FCE871EC4FA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939"/>
            <a:stretch/>
          </p:blipFill>
          <p:spPr bwMode="auto">
            <a:xfrm>
              <a:off x="8193973" y="4316057"/>
              <a:ext cx="38938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3578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96E8E6-2D54-4BAF-8452-BCC00983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1" y="766618"/>
            <a:ext cx="11342254" cy="5896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512BF-CE87-4BAD-B43D-4CE0F99C4B0E}"/>
              </a:ext>
            </a:extLst>
          </p:cNvPr>
          <p:cNvSpPr txBox="1"/>
          <p:nvPr/>
        </p:nvSpPr>
        <p:spPr>
          <a:xfrm>
            <a:off x="1257906" y="195263"/>
            <a:ext cx="8678659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SOTA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vs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코드베이스 비교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박스 개수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‧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난이도 차이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endParaRPr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893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608286-DB09-4215-8273-6A452D86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907905"/>
            <a:ext cx="10801350" cy="3324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C4D55-9A97-41D5-BE30-6B3DECA70B43}"/>
              </a:ext>
            </a:extLst>
          </p:cNvPr>
          <p:cNvSpPr txBox="1"/>
          <p:nvPr/>
        </p:nvSpPr>
        <p:spPr>
          <a:xfrm>
            <a:off x="2369490" y="171171"/>
            <a:ext cx="765623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SOTA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vs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코드베이스 비교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접근방식의 차이</a:t>
            </a:r>
            <a:endParaRPr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71C682CC-92D2-452D-91F8-0F93A273763C}"/>
              </a:ext>
            </a:extLst>
          </p:cNvPr>
          <p:cNvSpPr/>
          <p:nvPr/>
        </p:nvSpPr>
        <p:spPr>
          <a:xfrm>
            <a:off x="3064934" y="3923403"/>
            <a:ext cx="808183" cy="1111441"/>
          </a:xfrm>
          <a:prstGeom prst="stripedRightArrow">
            <a:avLst/>
          </a:prstGeom>
          <a:solidFill>
            <a:schemeClr val="accent6"/>
          </a:soli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4CBB2B-03CB-487A-BF86-D798AF2E3174}"/>
              </a:ext>
            </a:extLst>
          </p:cNvPr>
          <p:cNvSpPr/>
          <p:nvPr/>
        </p:nvSpPr>
        <p:spPr>
          <a:xfrm>
            <a:off x="1847275" y="5081023"/>
            <a:ext cx="3168073" cy="1572476"/>
          </a:xfrm>
          <a:prstGeom prst="rect">
            <a:avLst/>
          </a:prstGeom>
          <a:solidFill>
            <a:srgbClr val="FFFF00"/>
          </a:solidFill>
          <a:ln w="222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Transformer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라는 </a:t>
            </a:r>
            <a:endParaRPr lang="en-US" altLang="ko-KR" sz="20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강력한 모델을</a:t>
            </a:r>
            <a:endParaRPr lang="en-US" altLang="ko-KR" sz="20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통해 성능의 상한선을</a:t>
            </a:r>
            <a:endParaRPr lang="en-US" altLang="ko-KR" sz="20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제시</a:t>
            </a: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FD3634EE-3634-49CA-A26B-7643701B0C99}"/>
              </a:ext>
            </a:extLst>
          </p:cNvPr>
          <p:cNvSpPr/>
          <p:nvPr/>
        </p:nvSpPr>
        <p:spPr>
          <a:xfrm>
            <a:off x="8403546" y="3923402"/>
            <a:ext cx="808183" cy="1111441"/>
          </a:xfrm>
          <a:prstGeom prst="stripedRightArrow">
            <a:avLst/>
          </a:prstGeom>
          <a:solidFill>
            <a:schemeClr val="accent6"/>
          </a:soli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FB8612-A043-4038-8BD8-15CA05211FEF}"/>
              </a:ext>
            </a:extLst>
          </p:cNvPr>
          <p:cNvSpPr/>
          <p:nvPr/>
        </p:nvSpPr>
        <p:spPr>
          <a:xfrm>
            <a:off x="7269019" y="5034843"/>
            <a:ext cx="3879272" cy="1679993"/>
          </a:xfrm>
          <a:prstGeom prst="rect">
            <a:avLst/>
          </a:prstGeom>
          <a:solidFill>
            <a:srgbClr val="FFFF00"/>
          </a:solidFill>
          <a:ln w="222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MLP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경량 모델의 채택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액션 </a:t>
            </a:r>
            <a:r>
              <a:rPr lang="ko-KR" altLang="en-US" sz="20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매스킹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정교한 보상 설계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및 체계적인 </a:t>
            </a:r>
            <a:r>
              <a:rPr lang="ko-KR" altLang="en-US" sz="20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하이퍼파라미터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최적화를 통해    성능을 극한으로 끌어올리는       실용적 접근</a:t>
            </a:r>
          </a:p>
        </p:txBody>
      </p:sp>
    </p:spTree>
    <p:extLst>
      <p:ext uri="{BB962C8B-B14F-4D97-AF65-F5344CB8AC3E}">
        <p14:creationId xmlns:p14="http://schemas.microsoft.com/office/powerpoint/2010/main" val="335637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D93B1B-92E3-44E6-B97F-8D68D3A7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83" y="795129"/>
            <a:ext cx="10594965" cy="6015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F1AF5-94C7-47AD-8CB1-B2902E496ED9}"/>
              </a:ext>
            </a:extLst>
          </p:cNvPr>
          <p:cNvSpPr txBox="1"/>
          <p:nvPr/>
        </p:nvSpPr>
        <p:spPr>
          <a:xfrm>
            <a:off x="2796212" y="150832"/>
            <a:ext cx="6831998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SOTA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vs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코드베이스 비교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정량적 성능</a:t>
            </a:r>
            <a:endParaRPr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39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03. 주옥작업방\바탕-1-08.png">
            <a:extLst>
              <a:ext uri="{FF2B5EF4-FFF2-40B4-BE49-F238E27FC236}">
                <a16:creationId xmlns:a16="http://schemas.microsoft.com/office/drawing/2014/main" id="{BC3F935C-390A-7483-4492-C9F14BEEC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2605" y="4984066"/>
            <a:ext cx="2289444" cy="74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2038B-4DD4-A60C-6C15-ACE3BACCEDE5}"/>
              </a:ext>
            </a:extLst>
          </p:cNvPr>
          <p:cNvSpPr txBox="1"/>
          <p:nvPr/>
        </p:nvSpPr>
        <p:spPr>
          <a:xfrm>
            <a:off x="1690541" y="410120"/>
            <a:ext cx="4348309" cy="2512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600" b="0" spc="-4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B6D7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defTabSz="414772" latinLnBrk="0">
              <a:spcAft>
                <a:spcPts val="272"/>
              </a:spcAft>
              <a:defRPr/>
            </a:pPr>
            <a:r>
              <a:rPr lang="en-US" altLang="ko-KR" sz="1633" b="1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sz="1633" b="1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 및 목적</a:t>
            </a:r>
            <a:r>
              <a:rPr lang="ko-KR" altLang="en-US" sz="1633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33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1633" i="1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F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과제 제안서에서 인용</a:t>
            </a:r>
            <a:r>
              <a:rPr lang="ko-KR" altLang="en-US" sz="1633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633" spc="-36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BDF60-3AEC-25EE-A1A4-96C935987BCA}"/>
              </a:ext>
            </a:extLst>
          </p:cNvPr>
          <p:cNvSpPr txBox="1"/>
          <p:nvPr/>
        </p:nvSpPr>
        <p:spPr>
          <a:xfrm>
            <a:off x="1690541" y="759254"/>
            <a:ext cx="8651306" cy="5863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757384" latinLnBrk="0">
              <a:defRPr/>
            </a:pPr>
            <a:r>
              <a:rPr lang="ko-KR" altLang="en-US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공항 수하물의 수작업 적재 처리로 인한 인력관리</a:t>
            </a:r>
            <a:r>
              <a:rPr lang="en-US" altLang="ko-KR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, </a:t>
            </a:r>
            <a:r>
              <a:rPr lang="ko-KR" altLang="en-US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산업안전</a:t>
            </a:r>
            <a:r>
              <a:rPr lang="en-US" altLang="ko-KR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, </a:t>
            </a:r>
            <a:r>
              <a:rPr lang="ko-KR" altLang="en-US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작업효율저하 등의 문제를 해결하기 위한</a:t>
            </a:r>
            <a:endParaRPr lang="en-US" altLang="ko-KR" sz="1633" spc="-122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58585A"/>
              </a:solidFill>
              <a:latin typeface="KoPub돋움체 Light"/>
              <a:ea typeface="KoPub돋움체 Light"/>
              <a:sym typeface="Symbol" pitchFamily="18" charset="2"/>
            </a:endParaRPr>
          </a:p>
          <a:p>
            <a:pPr defTabSz="757384" latinLnBrk="0">
              <a:defRPr/>
            </a:pPr>
            <a:r>
              <a:rPr lang="ko-KR" altLang="en-US" sz="2177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 </a:t>
            </a:r>
            <a:r>
              <a:rPr lang="en-US" altLang="ko-KR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AI</a:t>
            </a:r>
            <a:r>
              <a:rPr lang="ko-KR" altLang="en-US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 기술을 활용한 </a:t>
            </a:r>
            <a:r>
              <a:rPr lang="en-US" altLang="ko-KR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ULD </a:t>
            </a:r>
            <a:r>
              <a:rPr lang="ko-KR" altLang="en-US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자동 적재 시스템 도입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1B4EE8-3336-C510-323B-955E750062CB}"/>
              </a:ext>
            </a:extLst>
          </p:cNvPr>
          <p:cNvSpPr/>
          <p:nvPr/>
        </p:nvSpPr>
        <p:spPr>
          <a:xfrm>
            <a:off x="6710728" y="3237990"/>
            <a:ext cx="3629645" cy="11100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976" tIns="32659" rIns="32659" bIns="32659" rtlCol="0" anchor="ctr" anchorCtr="0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en-US" altLang="ko-KR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ULD </a:t>
            </a: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적재 방식의 무인화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en-US" altLang="ko-KR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기반 적재 자동화 및 효율화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이상상황 자동 감지 처리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적재 이력관리의 자동 연계 처리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Rectangle 380">
            <a:extLst>
              <a:ext uri="{FF2B5EF4-FFF2-40B4-BE49-F238E27FC236}">
                <a16:creationId xmlns:a16="http://schemas.microsoft.com/office/drawing/2014/main" id="{FA941DD8-E59D-FAE5-FA6E-49095BA5A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730" y="2971307"/>
            <a:ext cx="3629644" cy="266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flatTx/>
          </a:bodyPr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0" lvl="2" indent="0" algn="ctr" defTabSz="1056809" latinLnBrk="0">
              <a:lnSpc>
                <a:spcPct val="110000"/>
              </a:lnSpc>
              <a:buClr>
                <a:srgbClr val="000000"/>
              </a:buClr>
              <a:buSzPct val="80000"/>
              <a:tabLst>
                <a:tab pos="594820" algn="l"/>
              </a:tabLst>
              <a:defRPr/>
            </a:pPr>
            <a:r>
              <a:rPr lang="ko-KR" altLang="en-US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rPr>
              <a:t>개선 요구</a:t>
            </a:r>
          </a:p>
        </p:txBody>
      </p:sp>
      <p:sp>
        <p:nvSpPr>
          <p:cNvPr id="7" name="Rectangle 380">
            <a:extLst>
              <a:ext uri="{FF2B5EF4-FFF2-40B4-BE49-F238E27FC236}">
                <a16:creationId xmlns:a16="http://schemas.microsoft.com/office/drawing/2014/main" id="{297DF756-EB86-55CB-09E3-A3108DFDC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014" y="2971307"/>
            <a:ext cx="3624967" cy="266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flatTx/>
          </a:bodyPr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0" lvl="2" indent="0" algn="ctr" defTabSz="1056809" latinLnBrk="0">
              <a:lnSpc>
                <a:spcPct val="110000"/>
              </a:lnSpc>
              <a:buClr>
                <a:srgbClr val="000000"/>
              </a:buClr>
              <a:buSzPct val="80000"/>
              <a:tabLst>
                <a:tab pos="594820" algn="l"/>
              </a:tabLst>
              <a:defRPr/>
            </a:pPr>
            <a:r>
              <a:rPr lang="ko-KR" altLang="en-US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rPr>
              <a:t>작업 환경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30510DB-50B5-4A32-670C-112DC1B21AD4}"/>
              </a:ext>
            </a:extLst>
          </p:cNvPr>
          <p:cNvSpPr txBox="1"/>
          <p:nvPr/>
        </p:nvSpPr>
        <p:spPr>
          <a:xfrm>
            <a:off x="2340875" y="3235040"/>
            <a:ext cx="3624146" cy="11146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976" tIns="32659" rIns="32659" bIns="32659" rtlCol="0" anchor="ctr" anchorCtr="0"/>
          <a:lstStyle>
            <a:defPPr>
              <a:defRPr lang="ko-KR"/>
            </a:defPPr>
            <a:lvl1pPr marL="92075" indent="-92075" defTabSz="989038">
              <a:spcBef>
                <a:spcPts val="300"/>
              </a:spcBef>
              <a:buFont typeface="Wingdings" panose="05000000000000000000" pitchFamily="2" charset="2"/>
              <a:buChar char="§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  <a:lvl2pPr marL="494519" indent="-48056" defTabSz="989038">
              <a:defRPr sz="1954"/>
            </a:lvl2pPr>
            <a:lvl3pPr marL="989038" indent="-96114" defTabSz="989038">
              <a:defRPr sz="1954"/>
            </a:lvl3pPr>
            <a:lvl4pPr marL="1483557" indent="-144170" defTabSz="989038">
              <a:defRPr sz="1954"/>
            </a:lvl4pPr>
            <a:lvl5pPr marL="1978076" indent="-192227" defTabSz="989038">
              <a:defRPr sz="1954"/>
            </a:lvl5pPr>
            <a:lvl6pPr marL="2232312" defTabSz="892924">
              <a:defRPr sz="1954"/>
            </a:lvl6pPr>
            <a:lvl7pPr marL="2678775" defTabSz="892924">
              <a:defRPr sz="1954"/>
            </a:lvl7pPr>
            <a:lvl8pPr marL="3125238" defTabSz="892924">
              <a:defRPr sz="1954"/>
            </a:lvl8pPr>
            <a:lvl9pPr marL="3571700" defTabSz="892924">
              <a:defRPr sz="1954"/>
            </a:lvl9pPr>
          </a:lstStyle>
          <a:p>
            <a:pPr marL="164181" indent="-164181" defTabSz="897255" latinLnBrk="0">
              <a:spcBef>
                <a:spcPts val="272"/>
              </a:spcBef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반복되는 하중물의 적재 및 이송 작업으로 작업자 이탈 반복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 latinLnBrk="0">
              <a:spcBef>
                <a:spcPts val="272"/>
              </a:spcBef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수작업 환경으로 작업자의 안전 및 보건 관리에 대한 문제 발생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 latinLnBrk="0">
              <a:spcBef>
                <a:spcPts val="272"/>
              </a:spcBef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물동량 지속 증가로 인한 작업 조건 개선 및 효율화 필요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3110FB-AF2A-1B7A-458A-3EFE7F15AFD9}"/>
              </a:ext>
            </a:extLst>
          </p:cNvPr>
          <p:cNvGrpSpPr/>
          <p:nvPr/>
        </p:nvGrpSpPr>
        <p:grpSpPr>
          <a:xfrm>
            <a:off x="4651471" y="4802314"/>
            <a:ext cx="5690578" cy="1131937"/>
            <a:chOff x="3753581" y="5293661"/>
            <a:chExt cx="6272808" cy="1247751"/>
          </a:xfrm>
          <a:solidFill>
            <a:srgbClr val="0099B6">
              <a:alpha val="20000"/>
            </a:srgb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1B03F41-7CFD-ED41-757F-5C7FE6A4B991}"/>
                </a:ext>
              </a:extLst>
            </p:cNvPr>
            <p:cNvSpPr/>
            <p:nvPr/>
          </p:nvSpPr>
          <p:spPr>
            <a:xfrm>
              <a:off x="5885240" y="6012722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공항물류 시스템과 자동 연계</a:t>
              </a:r>
              <a:endParaRPr kumimoji="1" lang="en-US" altLang="ko-KR" sz="99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0AFDCB4-3757-FA85-66CD-5E7D773D746A}"/>
                </a:ext>
              </a:extLst>
            </p:cNvPr>
            <p:cNvSpPr/>
            <p:nvPr/>
          </p:nvSpPr>
          <p:spPr>
            <a:xfrm>
              <a:off x="8018745" y="5293661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ULD </a:t>
              </a: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이송 및 적재 자동화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692CF2B-4D73-D9A9-1D4A-AFB1EB5E6A81}"/>
                </a:ext>
              </a:extLst>
            </p:cNvPr>
            <p:cNvSpPr/>
            <p:nvPr/>
          </p:nvSpPr>
          <p:spPr>
            <a:xfrm>
              <a:off x="3753581" y="5293661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AI </a:t>
              </a: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및 자동화 기반 기술</a:t>
              </a: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 활용</a:t>
              </a:r>
              <a:endParaRPr kumimoji="1" lang="en-US" altLang="ko-KR" sz="998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C324BC-2599-E8D3-8C58-7F13917EA1B5}"/>
                </a:ext>
              </a:extLst>
            </p:cNvPr>
            <p:cNvSpPr/>
            <p:nvPr/>
          </p:nvSpPr>
          <p:spPr>
            <a:xfrm>
              <a:off x="3753581" y="6012722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이상상황에 대한 자동 검지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5407F7-7DBD-D906-EECC-2B2B60538866}"/>
                </a:ext>
              </a:extLst>
            </p:cNvPr>
            <p:cNvSpPr/>
            <p:nvPr/>
          </p:nvSpPr>
          <p:spPr>
            <a:xfrm>
              <a:off x="5886163" y="5293661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무인 운전 방식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01C0239-528F-4325-FEBA-AE9A7A7A481A}"/>
                </a:ext>
              </a:extLst>
            </p:cNvPr>
            <p:cNvSpPr/>
            <p:nvPr/>
          </p:nvSpPr>
          <p:spPr>
            <a:xfrm>
              <a:off x="8016898" y="6012722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작업중단 방지를 위한 이중화</a:t>
              </a:r>
              <a:endParaRPr kumimoji="1" lang="en-US" altLang="ko-KR" sz="99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/>
                <a:ea typeface="KoPub돋움체 Bold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57F3F9-AB3C-2185-CEB3-35652166F28F}"/>
              </a:ext>
            </a:extLst>
          </p:cNvPr>
          <p:cNvGrpSpPr/>
          <p:nvPr/>
        </p:nvGrpSpPr>
        <p:grpSpPr>
          <a:xfrm>
            <a:off x="2340013" y="4573742"/>
            <a:ext cx="1469635" cy="1567745"/>
            <a:chOff x="500571" y="5190630"/>
            <a:chExt cx="1620000" cy="1728148"/>
          </a:xfrm>
          <a:solidFill>
            <a:srgbClr val="0099B6"/>
          </a:solidFill>
        </p:grpSpPr>
        <p:sp>
          <p:nvSpPr>
            <p:cNvPr id="17" name="Rectangle 380">
              <a:extLst>
                <a:ext uri="{FF2B5EF4-FFF2-40B4-BE49-F238E27FC236}">
                  <a16:creationId xmlns:a16="http://schemas.microsoft.com/office/drawing/2014/main" id="{82BDD065-C47C-D82B-AF4D-684F07C42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5190630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kumimoji="1"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전문성</a:t>
              </a:r>
              <a:endParaRPr kumimoji="1"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(Professionalism)</a:t>
              </a:r>
              <a:endParaRPr kumimoji="1"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8" name="Rectangle 380">
              <a:extLst>
                <a:ext uri="{FF2B5EF4-FFF2-40B4-BE49-F238E27FC236}">
                  <a16:creationId xmlns:a16="http://schemas.microsoft.com/office/drawing/2014/main" id="{2DA9DA8C-45FE-E8F2-D56D-919182D7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5634679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자동화</a:t>
              </a:r>
              <a:endParaRPr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(Automation)</a:t>
              </a:r>
              <a:endParaRPr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9" name="Rectangle 380">
              <a:extLst>
                <a:ext uri="{FF2B5EF4-FFF2-40B4-BE49-F238E27FC236}">
                  <a16:creationId xmlns:a16="http://schemas.microsoft.com/office/drawing/2014/main" id="{CAB39999-5873-5C55-B5B5-CC8D42321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6078728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kumimoji="1"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최적화</a:t>
              </a:r>
              <a:endParaRPr kumimoji="1"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(Optimization)</a:t>
              </a:r>
              <a:endParaRPr kumimoji="1"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0" name="Rectangle 380">
              <a:extLst>
                <a:ext uri="{FF2B5EF4-FFF2-40B4-BE49-F238E27FC236}">
                  <a16:creationId xmlns:a16="http://schemas.microsoft.com/office/drawing/2014/main" id="{47DC8E12-14B4-527D-C54A-08C2E6053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6522778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kumimoji="1"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효율화</a:t>
              </a:r>
              <a:endParaRPr kumimoji="1"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(Efficiency)</a:t>
              </a:r>
              <a:endParaRPr kumimoji="1"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C6CACB-C915-FCFA-0E59-41D687A7EB45}"/>
              </a:ext>
            </a:extLst>
          </p:cNvPr>
          <p:cNvGrpSpPr/>
          <p:nvPr/>
        </p:nvGrpSpPr>
        <p:grpSpPr>
          <a:xfrm>
            <a:off x="1699511" y="1795869"/>
            <a:ext cx="515639" cy="2580025"/>
            <a:chOff x="499591" y="2094408"/>
            <a:chExt cx="568396" cy="269845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78046AB-78E4-E66B-8ED3-D4548FC0822D}"/>
                </a:ext>
              </a:extLst>
            </p:cNvPr>
            <p:cNvSpPr/>
            <p:nvPr/>
          </p:nvSpPr>
          <p:spPr>
            <a:xfrm>
              <a:off x="499591" y="2094408"/>
              <a:ext cx="568396" cy="2698452"/>
            </a:xfrm>
            <a:prstGeom prst="rect">
              <a:avLst/>
            </a:prstGeom>
            <a:solidFill>
              <a:schemeClr val="bg1"/>
            </a:solidFill>
            <a:ln w="25400" cap="sq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62305" latinLnBrk="0"/>
              <a:endParaRPr lang="ko-KR" altLang="en-US" sz="1270" spc="-45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85FBF-466D-21E5-CD81-F80433071ABF}"/>
                </a:ext>
              </a:extLst>
            </p:cNvPr>
            <p:cNvSpPr/>
            <p:nvPr/>
          </p:nvSpPr>
          <p:spPr>
            <a:xfrm>
              <a:off x="527035" y="3270703"/>
              <a:ext cx="498298" cy="6010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94519" indent="-48056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89038" indent="-96114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483557" indent="-144170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978076" indent="-192227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32312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678775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125238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571700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사업</a:t>
              </a:r>
              <a:endParaRPr lang="en-US" altLang="ko-KR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algn="ctr"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추진</a:t>
              </a:r>
              <a:endParaRPr lang="en-US" altLang="ko-KR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algn="ctr"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필요성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019385-AB17-BD62-AF58-0836862C4D09}"/>
              </a:ext>
            </a:extLst>
          </p:cNvPr>
          <p:cNvGrpSpPr/>
          <p:nvPr/>
        </p:nvGrpSpPr>
        <p:grpSpPr>
          <a:xfrm>
            <a:off x="1699511" y="4573742"/>
            <a:ext cx="515639" cy="1567745"/>
            <a:chOff x="499591" y="2094408"/>
            <a:chExt cx="568396" cy="269845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B94423F-8A70-D19D-EC78-C3984843C27F}"/>
                </a:ext>
              </a:extLst>
            </p:cNvPr>
            <p:cNvSpPr/>
            <p:nvPr/>
          </p:nvSpPr>
          <p:spPr>
            <a:xfrm>
              <a:off x="499591" y="2094408"/>
              <a:ext cx="568396" cy="2698452"/>
            </a:xfrm>
            <a:prstGeom prst="rect">
              <a:avLst/>
            </a:prstGeom>
            <a:solidFill>
              <a:schemeClr val="bg1"/>
            </a:solidFill>
            <a:ln w="25400" cap="sq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62305" latinLnBrk="0"/>
              <a:endParaRPr lang="ko-KR" altLang="en-US" sz="1270" spc="-45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825947-F366-5360-374E-81B626B2740E}"/>
                </a:ext>
              </a:extLst>
            </p:cNvPr>
            <p:cNvSpPr/>
            <p:nvPr/>
          </p:nvSpPr>
          <p:spPr>
            <a:xfrm>
              <a:off x="637916" y="3249977"/>
              <a:ext cx="332199" cy="98920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94519" indent="-48056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89038" indent="-96114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483557" indent="-144170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978076" indent="-192227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32312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678775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125238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571700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사업</a:t>
              </a:r>
              <a:endParaRPr lang="en-US" altLang="ko-KR" sz="1179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추진</a:t>
              </a:r>
              <a:endParaRPr lang="en-US" altLang="ko-KR" sz="1179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방향</a:t>
              </a:r>
              <a:endParaRPr lang="ko-KR" altLang="en-US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F03D38-F738-82D9-D371-F4DE95BE4A58}"/>
              </a:ext>
            </a:extLst>
          </p:cNvPr>
          <p:cNvCxnSpPr>
            <a:cxnSpLocks/>
          </p:cNvCxnSpPr>
          <p:nvPr/>
        </p:nvCxnSpPr>
        <p:spPr>
          <a:xfrm>
            <a:off x="6337875" y="2983340"/>
            <a:ext cx="0" cy="13646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2D3B08-1643-7194-D4EA-9E61B1B04FBC}"/>
              </a:ext>
            </a:extLst>
          </p:cNvPr>
          <p:cNvGrpSpPr/>
          <p:nvPr/>
        </p:nvGrpSpPr>
        <p:grpSpPr>
          <a:xfrm rot="5400000">
            <a:off x="6243493" y="485030"/>
            <a:ext cx="182477" cy="8000401"/>
            <a:chOff x="3078923" y="1611879"/>
            <a:chExt cx="201147" cy="4472214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E78173D-E53A-6D05-A94E-8753F6CEF51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78923" y="1611879"/>
              <a:ext cx="0" cy="4472214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527">
              <a:extLst>
                <a:ext uri="{FF2B5EF4-FFF2-40B4-BE49-F238E27FC236}">
                  <a16:creationId xmlns:a16="http://schemas.microsoft.com/office/drawing/2014/main" id="{28BA4198-9957-4BE1-0F7E-FB49DEE4272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78107" y="3747411"/>
              <a:ext cx="202779" cy="201146"/>
              <a:chOff x="6647296" y="6065818"/>
              <a:chExt cx="313456" cy="284161"/>
            </a:xfrm>
          </p:grpSpPr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E7523AB4-82B0-6C39-51F6-5D3073A814A6}"/>
                  </a:ext>
                </a:extLst>
              </p:cNvPr>
              <p:cNvSpPr/>
              <p:nvPr/>
            </p:nvSpPr>
            <p:spPr bwMode="auto">
              <a:xfrm rot="10800000" flipH="1">
                <a:off x="6647296" y="6065818"/>
                <a:ext cx="313456" cy="284161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924443" latinLnBrk="0">
                  <a:defRPr/>
                </a:pPr>
                <a:endParaRPr lang="ko-KR" altLang="en-US" sz="182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DA9B6C4D-9F7A-558E-91D4-6B0B18EC9E38}"/>
                  </a:ext>
                </a:extLst>
              </p:cNvPr>
              <p:cNvSpPr/>
              <p:nvPr/>
            </p:nvSpPr>
            <p:spPr bwMode="auto">
              <a:xfrm rot="10800000" flipH="1">
                <a:off x="6706933" y="6065818"/>
                <a:ext cx="194186" cy="176212"/>
              </a:xfrm>
              <a:prstGeom prst="triangle">
                <a:avLst/>
              </a:prstGeom>
              <a:solidFill>
                <a:schemeClr val="bg1"/>
              </a:solidFill>
              <a:ln w="635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lIns="0" tIns="0" rIns="0" bIns="0" anchor="ctr"/>
              <a:lstStyle/>
              <a:p>
                <a:pPr algn="ctr" defTabSz="968369" latinLnBrk="0">
                  <a:defRPr/>
                </a:pPr>
                <a:endParaRPr lang="ko-KR" altLang="en-US" sz="127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>
                    <a:outerShdw dist="50800" dir="5400000" sx="1000" sy="1000" algn="ctr" rotWithShape="0">
                      <a:srgbClr val="000000"/>
                    </a:outerShdw>
                  </a:effectLst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FCE908E5-B3D2-3D9B-B2BF-2F1CD25DA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19" y="2340900"/>
            <a:ext cx="294623" cy="38270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35E533-05AA-35AD-B177-F3D5036E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19" y="4732076"/>
            <a:ext cx="294623" cy="382705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9FD53DE-B1DA-7DC3-D329-98961ED2352B}"/>
              </a:ext>
            </a:extLst>
          </p:cNvPr>
          <p:cNvCxnSpPr>
            <a:cxnSpLocks/>
          </p:cNvCxnSpPr>
          <p:nvPr/>
        </p:nvCxnSpPr>
        <p:spPr>
          <a:xfrm flipV="1">
            <a:off x="3281430" y="2257341"/>
            <a:ext cx="6112140" cy="10773"/>
          </a:xfrm>
          <a:prstGeom prst="line">
            <a:avLst/>
          </a:prstGeom>
          <a:solidFill>
            <a:srgbClr val="BFBFBF"/>
          </a:solidFill>
          <a:ln w="38100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E573F0F1-DD28-231E-2732-D23800C5AB81}"/>
              </a:ext>
            </a:extLst>
          </p:cNvPr>
          <p:cNvSpPr/>
          <p:nvPr/>
        </p:nvSpPr>
        <p:spPr>
          <a:xfrm>
            <a:off x="2372512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작업자 이탈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AF38D5A-5D8F-D2CA-25AC-47EADDCE1EFC}"/>
              </a:ext>
            </a:extLst>
          </p:cNvPr>
          <p:cNvSpPr/>
          <p:nvPr/>
        </p:nvSpPr>
        <p:spPr>
          <a:xfrm>
            <a:off x="4079084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작업자</a:t>
            </a:r>
            <a:endParaRPr lang="en-US" altLang="ko-KR" sz="1270" spc="-27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안전</a:t>
            </a:r>
            <a:r>
              <a:rPr lang="en-US" altLang="ko-KR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/</a:t>
            </a: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보건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이슈 발생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F4A0D8B-E48D-21FF-689B-02760D726D8C}"/>
              </a:ext>
            </a:extLst>
          </p:cNvPr>
          <p:cNvSpPr/>
          <p:nvPr/>
        </p:nvSpPr>
        <p:spPr>
          <a:xfrm>
            <a:off x="5785656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9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en-US" altLang="ko-KR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rPr>
              <a:t>ULD </a:t>
            </a: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rPr>
              <a:t>적재의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F0000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rPr>
              <a:t>자동화 </a:t>
            </a: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시스템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도입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388F9F-5D0F-AE12-D9AE-92804FFC5775}"/>
              </a:ext>
            </a:extLst>
          </p:cNvPr>
          <p:cNvSpPr/>
          <p:nvPr/>
        </p:nvSpPr>
        <p:spPr>
          <a:xfrm>
            <a:off x="7492226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물동량 증가 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790C2F0-675F-C13E-9876-90BD7BBF827D}"/>
              </a:ext>
            </a:extLst>
          </p:cNvPr>
          <p:cNvSpPr/>
          <p:nvPr/>
        </p:nvSpPr>
        <p:spPr>
          <a:xfrm>
            <a:off x="3732230" y="2213739"/>
            <a:ext cx="97976" cy="97976"/>
          </a:xfrm>
          <a:prstGeom prst="ellipse">
            <a:avLst/>
          </a:prstGeom>
          <a:solidFill>
            <a:srgbClr val="E5E5E5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7C8689-FBCC-9D4D-A444-25E7DB59AA15}"/>
              </a:ext>
            </a:extLst>
          </p:cNvPr>
          <p:cNvSpPr/>
          <p:nvPr/>
        </p:nvSpPr>
        <p:spPr>
          <a:xfrm>
            <a:off x="5438803" y="2213739"/>
            <a:ext cx="97976" cy="97976"/>
          </a:xfrm>
          <a:prstGeom prst="ellipse">
            <a:avLst/>
          </a:prstGeom>
          <a:solidFill>
            <a:srgbClr val="0095D9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073CBF-385D-C418-F8A5-7D8430F69F74}"/>
              </a:ext>
            </a:extLst>
          </p:cNvPr>
          <p:cNvSpPr/>
          <p:nvPr/>
        </p:nvSpPr>
        <p:spPr>
          <a:xfrm>
            <a:off x="7145373" y="2213739"/>
            <a:ext cx="97976" cy="97976"/>
          </a:xfrm>
          <a:prstGeom prst="ellipse">
            <a:avLst/>
          </a:prstGeom>
          <a:solidFill>
            <a:srgbClr val="0095D9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ADADBB-99AC-1F64-CA26-160986CCDA2F}"/>
              </a:ext>
            </a:extLst>
          </p:cNvPr>
          <p:cNvSpPr/>
          <p:nvPr/>
        </p:nvSpPr>
        <p:spPr>
          <a:xfrm>
            <a:off x="9198798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적재 속도 개선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7F24F3C-43B8-4116-57F1-49B97CB51758}"/>
              </a:ext>
            </a:extLst>
          </p:cNvPr>
          <p:cNvSpPr/>
          <p:nvPr/>
        </p:nvSpPr>
        <p:spPr>
          <a:xfrm>
            <a:off x="8851944" y="2213739"/>
            <a:ext cx="97976" cy="97976"/>
          </a:xfrm>
          <a:prstGeom prst="ellipse">
            <a:avLst/>
          </a:prstGeom>
          <a:solidFill>
            <a:srgbClr val="E5E5E5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68766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86381" y="1999384"/>
            <a:ext cx="1533080" cy="1361521"/>
            <a:chOff x="1819101" y="1584959"/>
            <a:chExt cx="1533080" cy="1361521"/>
          </a:xfrm>
        </p:grpSpPr>
        <p:sp>
          <p:nvSpPr>
            <p:cNvPr id="2" name="Rounded Rectangle 1"/>
            <p:cNvSpPr/>
            <p:nvPr/>
          </p:nvSpPr>
          <p:spPr>
            <a:xfrm>
              <a:off x="1819101" y="1584959"/>
              <a:ext cx="1533079" cy="1361516"/>
            </a:xfrm>
            <a:custGeom>
              <a:avLst/>
              <a:gdLst/>
              <a:ahLst/>
              <a:cxnLst/>
              <a:rect l="0" t="0" r="0" b="0"/>
              <a:pathLst>
                <a:path w="1533079" h="1361516">
                  <a:moveTo>
                    <a:pt x="1533079" y="801485"/>
                  </a:moveTo>
                  <a:lnTo>
                    <a:pt x="762256" y="1361516"/>
                  </a:lnTo>
                  <a:lnTo>
                    <a:pt x="0" y="1113848"/>
                  </a:lnTo>
                  <a:lnTo>
                    <a:pt x="153307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188"/>
                </a:gs>
                <a:gs pos="100000">
                  <a:srgbClr val="FA963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819101" y="1584959"/>
              <a:ext cx="1533080" cy="1361521"/>
            </a:xfrm>
            <a:custGeom>
              <a:avLst/>
              <a:gdLst/>
              <a:ahLst/>
              <a:cxnLst/>
              <a:rect l="0" t="0" r="0" b="0"/>
              <a:pathLst>
                <a:path w="1533080" h="1361521">
                  <a:moveTo>
                    <a:pt x="1533079" y="801485"/>
                  </a:moveTo>
                  <a:lnTo>
                    <a:pt x="762256" y="1361521"/>
                  </a:lnTo>
                  <a:lnTo>
                    <a:pt x="0" y="1113848"/>
                  </a:lnTo>
                  <a:lnTo>
                    <a:pt x="1533080" y="0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86381" y="3113232"/>
            <a:ext cx="1056684" cy="1802244"/>
            <a:chOff x="1819101" y="2698808"/>
            <a:chExt cx="1056684" cy="1802244"/>
          </a:xfrm>
        </p:grpSpPr>
        <p:sp>
          <p:nvSpPr>
            <p:cNvPr id="5" name="Rounded Rectangle 4"/>
            <p:cNvSpPr/>
            <p:nvPr/>
          </p:nvSpPr>
          <p:spPr>
            <a:xfrm>
              <a:off x="1819101" y="2698808"/>
              <a:ext cx="1056682" cy="1802243"/>
            </a:xfrm>
            <a:custGeom>
              <a:avLst/>
              <a:gdLst/>
              <a:ahLst/>
              <a:cxnLst/>
              <a:rect l="0" t="0" r="0" b="0"/>
              <a:pathLst>
                <a:path w="1056682" h="1802243">
                  <a:moveTo>
                    <a:pt x="762256" y="247672"/>
                  </a:moveTo>
                  <a:lnTo>
                    <a:pt x="1056682" y="1153832"/>
                  </a:lnTo>
                  <a:lnTo>
                    <a:pt x="585585" y="180224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282"/>
                </a:gs>
                <a:gs pos="100000">
                  <a:srgbClr val="FFE714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819101" y="2698808"/>
              <a:ext cx="1056684" cy="1802244"/>
            </a:xfrm>
            <a:custGeom>
              <a:avLst/>
              <a:gdLst/>
              <a:ahLst/>
              <a:cxnLst/>
              <a:rect l="0" t="0" r="0" b="0"/>
              <a:pathLst>
                <a:path w="1056684" h="1802244">
                  <a:moveTo>
                    <a:pt x="762256" y="247672"/>
                  </a:moveTo>
                  <a:lnTo>
                    <a:pt x="1056684" y="1153829"/>
                  </a:lnTo>
                  <a:lnTo>
                    <a:pt x="585585" y="18022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1966" y="4267062"/>
            <a:ext cx="1894991" cy="648415"/>
            <a:chOff x="2404685" y="3852637"/>
            <a:chExt cx="1894991" cy="648415"/>
          </a:xfrm>
        </p:grpSpPr>
        <p:sp>
          <p:nvSpPr>
            <p:cNvPr id="8" name="Rounded Rectangle 7"/>
            <p:cNvSpPr/>
            <p:nvPr/>
          </p:nvSpPr>
          <p:spPr>
            <a:xfrm>
              <a:off x="2404685" y="3852637"/>
              <a:ext cx="1894990" cy="648415"/>
            </a:xfrm>
            <a:custGeom>
              <a:avLst/>
              <a:gdLst/>
              <a:ahLst/>
              <a:cxnLst/>
              <a:rect l="0" t="0" r="0" b="0"/>
              <a:pathLst>
                <a:path w="1894990" h="648415">
                  <a:moveTo>
                    <a:pt x="471100" y="0"/>
                  </a:moveTo>
                  <a:lnTo>
                    <a:pt x="1423888" y="0"/>
                  </a:lnTo>
                  <a:lnTo>
                    <a:pt x="1894990" y="648415"/>
                  </a:lnTo>
                  <a:lnTo>
                    <a:pt x="0" y="648415"/>
                  </a:ln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04685" y="3852637"/>
              <a:ext cx="1894991" cy="648415"/>
            </a:xfrm>
            <a:custGeom>
              <a:avLst/>
              <a:gdLst/>
              <a:ahLst/>
              <a:cxnLst/>
              <a:rect l="0" t="0" r="0" b="0"/>
              <a:pathLst>
                <a:path w="1894991" h="648415">
                  <a:moveTo>
                    <a:pt x="471100" y="0"/>
                  </a:moveTo>
                  <a:lnTo>
                    <a:pt x="1423889" y="0"/>
                  </a:lnTo>
                  <a:lnTo>
                    <a:pt x="1894991" y="648415"/>
                  </a:lnTo>
                  <a:lnTo>
                    <a:pt x="0" y="648415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95856" y="3113232"/>
            <a:ext cx="1056691" cy="1802244"/>
            <a:chOff x="3828575" y="2698808"/>
            <a:chExt cx="1056691" cy="1802244"/>
          </a:xfrm>
        </p:grpSpPr>
        <p:sp>
          <p:nvSpPr>
            <p:cNvPr id="11" name="Rounded Rectangle 10"/>
            <p:cNvSpPr/>
            <p:nvPr/>
          </p:nvSpPr>
          <p:spPr>
            <a:xfrm>
              <a:off x="3828575" y="2698808"/>
              <a:ext cx="1056691" cy="1802243"/>
            </a:xfrm>
            <a:custGeom>
              <a:avLst/>
              <a:gdLst/>
              <a:ahLst/>
              <a:cxnLst/>
              <a:rect l="0" t="0" r="0" b="0"/>
              <a:pathLst>
                <a:path w="1056691" h="1802243">
                  <a:moveTo>
                    <a:pt x="0" y="1153832"/>
                  </a:moveTo>
                  <a:lnTo>
                    <a:pt x="294427" y="247672"/>
                  </a:lnTo>
                  <a:lnTo>
                    <a:pt x="1056691" y="0"/>
                  </a:lnTo>
                  <a:lnTo>
                    <a:pt x="471102" y="1802243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828575" y="2698808"/>
              <a:ext cx="1056687" cy="1802244"/>
            </a:xfrm>
            <a:custGeom>
              <a:avLst/>
              <a:gdLst/>
              <a:ahLst/>
              <a:cxnLst/>
              <a:rect l="0" t="0" r="0" b="0"/>
              <a:pathLst>
                <a:path w="1056687" h="1802244">
                  <a:moveTo>
                    <a:pt x="0" y="1153829"/>
                  </a:moveTo>
                  <a:lnTo>
                    <a:pt x="294427" y="247672"/>
                  </a:lnTo>
                  <a:lnTo>
                    <a:pt x="1056687" y="0"/>
                  </a:lnTo>
                  <a:lnTo>
                    <a:pt x="471102" y="1802244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19463" y="1999385"/>
            <a:ext cx="1533082" cy="1361521"/>
            <a:chOff x="3352183" y="1584960"/>
            <a:chExt cx="1533082" cy="1361521"/>
          </a:xfrm>
        </p:grpSpPr>
        <p:sp>
          <p:nvSpPr>
            <p:cNvPr id="14" name="Rounded Rectangle 13"/>
            <p:cNvSpPr/>
            <p:nvPr/>
          </p:nvSpPr>
          <p:spPr>
            <a:xfrm>
              <a:off x="3352183" y="1584960"/>
              <a:ext cx="1533079" cy="1361516"/>
            </a:xfrm>
            <a:custGeom>
              <a:avLst/>
              <a:gdLst/>
              <a:ahLst/>
              <a:cxnLst/>
              <a:rect l="0" t="0" r="0" b="0"/>
              <a:pathLst>
                <a:path w="1533079" h="1361516">
                  <a:moveTo>
                    <a:pt x="770822" y="1361516"/>
                  </a:moveTo>
                  <a:lnTo>
                    <a:pt x="0" y="801485"/>
                  </a:lnTo>
                  <a:lnTo>
                    <a:pt x="0" y="0"/>
                  </a:lnTo>
                  <a:lnTo>
                    <a:pt x="1533079" y="1113848"/>
                  </a:ln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352183" y="1584960"/>
              <a:ext cx="1533082" cy="1361521"/>
            </a:xfrm>
            <a:custGeom>
              <a:avLst/>
              <a:gdLst/>
              <a:ahLst/>
              <a:cxnLst/>
              <a:rect l="0" t="0" r="0" b="0"/>
              <a:pathLst>
                <a:path w="1533082" h="1361521">
                  <a:moveTo>
                    <a:pt x="770822" y="1361521"/>
                  </a:moveTo>
                  <a:lnTo>
                    <a:pt x="0" y="801485"/>
                  </a:lnTo>
                  <a:lnTo>
                    <a:pt x="0" y="0"/>
                  </a:lnTo>
                  <a:lnTo>
                    <a:pt x="1533082" y="1113848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461875" y="2165397"/>
            <a:ext cx="266081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과거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시점으로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돌아가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서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프로젝트의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이전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상태를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검토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35573" y="1578471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시간</a:t>
            </a:r>
            <a:r>
              <a:rPr sz="20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여행</a:t>
            </a:r>
            <a:endParaRPr sz="20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09325" y="3603910"/>
            <a:ext cx="179163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그래픽  사용자
 인터페이스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30862" y="3672447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평행</a:t>
            </a:r>
            <a:r>
              <a:rPr sz="20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우주</a:t>
            </a:r>
            <a:endParaRPr sz="20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9600" y="4423032"/>
            <a:ext cx="2204169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시각적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도구를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사용하여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git과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작용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2086" y="5721545"/>
            <a:ext cx="1575751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명령을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통해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git과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작용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7738" y="4295672"/>
            <a:ext cx="2048996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여러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버전의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코드를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동시에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관리하고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18638" y="5269495"/>
            <a:ext cx="1995739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000" b="1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명령줄</a:t>
            </a:r>
            <a:r>
              <a:rPr sz="2000" b="1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인터페이스</a:t>
            </a:r>
            <a:endParaRPr sz="2000" b="1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3157" y="107544"/>
            <a:ext cx="5376472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Git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개요 </a:t>
            </a:r>
            <a:r>
              <a:rPr lang="en-US" altLang="ko-K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핵심 기능과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활용</a:t>
            </a:r>
            <a:endParaRPr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709031" y="2638658"/>
            <a:ext cx="414266" cy="409753"/>
          </a:xfrm>
          <a:custGeom>
            <a:avLst/>
            <a:gdLst/>
            <a:ahLst/>
            <a:cxnLst/>
            <a:rect l="0" t="0" r="0" b="0"/>
            <a:pathLst>
              <a:path w="414266" h="409753">
                <a:moveTo>
                  <a:pt x="97075" y="180816"/>
                </a:moveTo>
                <a:lnTo>
                  <a:pt x="185095" y="180816"/>
                </a:lnTo>
                <a:lnTo>
                  <a:pt x="185113" y="75164"/>
                </a:lnTo>
                <a:moveTo>
                  <a:pt x="157160" y="354712"/>
                </a:moveTo>
                <a:cubicBezTo>
                  <a:pt x="64699" y="339897"/>
                  <a:pt x="0" y="255317"/>
                  <a:pt x="9899" y="162201"/>
                </a:cubicBezTo>
                <a:cubicBezTo>
                  <a:pt x="19798" y="69086"/>
                  <a:pt x="100834" y="0"/>
                  <a:pt x="194343" y="4955"/>
                </a:cubicBezTo>
                <a:cubicBezTo>
                  <a:pt x="287852" y="9911"/>
                  <a:pt x="361132" y="87176"/>
                  <a:pt x="361133" y="180817"/>
                </a:cubicBezTo>
                <a:moveTo>
                  <a:pt x="185059" y="227357"/>
                </a:moveTo>
                <a:lnTo>
                  <a:pt x="185059" y="288288"/>
                </a:lnTo>
                <a:cubicBezTo>
                  <a:pt x="185059" y="318129"/>
                  <a:pt x="209250" y="342320"/>
                  <a:pt x="239091" y="342320"/>
                </a:cubicBezTo>
                <a:cubicBezTo>
                  <a:pt x="268933" y="342320"/>
                  <a:pt x="293124" y="318129"/>
                  <a:pt x="293124" y="288288"/>
                </a:cubicBezTo>
                <a:lnTo>
                  <a:pt x="293124" y="227357"/>
                </a:lnTo>
                <a:moveTo>
                  <a:pt x="239127" y="409753"/>
                </a:moveTo>
                <a:lnTo>
                  <a:pt x="239127" y="227357"/>
                </a:lnTo>
                <a:moveTo>
                  <a:pt x="347121" y="409753"/>
                </a:moveTo>
                <a:lnTo>
                  <a:pt x="347121" y="227357"/>
                </a:lnTo>
                <a:cubicBezTo>
                  <a:pt x="347121" y="227357"/>
                  <a:pt x="414266" y="259776"/>
                  <a:pt x="414266" y="364420"/>
                </a:cubicBezTo>
                <a:lnTo>
                  <a:pt x="347121" y="364420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5993112" y="3278158"/>
            <a:ext cx="614622" cy="634884"/>
          </a:xfrm>
          <a:custGeom>
            <a:avLst/>
            <a:gdLst/>
            <a:ahLst/>
            <a:cxnLst/>
            <a:rect l="0" t="0" r="0" b="0"/>
            <a:pathLst>
              <a:path w="614622" h="634884">
                <a:moveTo>
                  <a:pt x="411999" y="121573"/>
                </a:moveTo>
                <a:lnTo>
                  <a:pt x="222885" y="121573"/>
                </a:lnTo>
                <a:lnTo>
                  <a:pt x="276917" y="13508"/>
                </a:lnTo>
                <a:lnTo>
                  <a:pt x="466032" y="13508"/>
                </a:lnTo>
                <a:close/>
                <a:moveTo>
                  <a:pt x="155344" y="418753"/>
                </a:moveTo>
                <a:lnTo>
                  <a:pt x="33770" y="351212"/>
                </a:lnTo>
                <a:lnTo>
                  <a:pt x="155344" y="283671"/>
                </a:lnTo>
                <a:lnTo>
                  <a:pt x="276917" y="351212"/>
                </a:lnTo>
                <a:close/>
                <a:moveTo>
                  <a:pt x="155344" y="418753"/>
                </a:moveTo>
                <a:lnTo>
                  <a:pt x="155344" y="486294"/>
                </a:lnTo>
                <a:moveTo>
                  <a:pt x="81049" y="560589"/>
                </a:moveTo>
                <a:cubicBezTo>
                  <a:pt x="81049" y="519557"/>
                  <a:pt x="114312" y="486294"/>
                  <a:pt x="155344" y="486294"/>
                </a:cubicBezTo>
                <a:cubicBezTo>
                  <a:pt x="196376" y="486294"/>
                  <a:pt x="229639" y="519557"/>
                  <a:pt x="229639" y="560589"/>
                </a:cubicBezTo>
                <a:cubicBezTo>
                  <a:pt x="229639" y="601621"/>
                  <a:pt x="196376" y="634884"/>
                  <a:pt x="155344" y="634884"/>
                </a:cubicBezTo>
                <a:cubicBezTo>
                  <a:pt x="114312" y="634884"/>
                  <a:pt x="81049" y="601621"/>
                  <a:pt x="81049" y="560589"/>
                </a:cubicBezTo>
                <a:moveTo>
                  <a:pt x="0" y="0"/>
                </a:moveTo>
                <a:moveTo>
                  <a:pt x="493048" y="418753"/>
                </a:moveTo>
                <a:lnTo>
                  <a:pt x="371475" y="351212"/>
                </a:lnTo>
                <a:lnTo>
                  <a:pt x="493048" y="283671"/>
                </a:lnTo>
                <a:lnTo>
                  <a:pt x="614622" y="351212"/>
                </a:lnTo>
                <a:close/>
                <a:moveTo>
                  <a:pt x="155344" y="283671"/>
                </a:moveTo>
                <a:lnTo>
                  <a:pt x="155344" y="256655"/>
                </a:lnTo>
                <a:cubicBezTo>
                  <a:pt x="155344" y="241734"/>
                  <a:pt x="167439" y="229639"/>
                  <a:pt x="182360" y="229639"/>
                </a:cubicBezTo>
                <a:lnTo>
                  <a:pt x="466032" y="229639"/>
                </a:lnTo>
                <a:cubicBezTo>
                  <a:pt x="480952" y="229639"/>
                  <a:pt x="493048" y="241734"/>
                  <a:pt x="493048" y="256655"/>
                </a:cubicBezTo>
                <a:lnTo>
                  <a:pt x="493048" y="283671"/>
                </a:lnTo>
                <a:moveTo>
                  <a:pt x="493048" y="418753"/>
                </a:moveTo>
                <a:lnTo>
                  <a:pt x="493048" y="486294"/>
                </a:lnTo>
                <a:moveTo>
                  <a:pt x="418753" y="560589"/>
                </a:moveTo>
                <a:cubicBezTo>
                  <a:pt x="418753" y="519557"/>
                  <a:pt x="452016" y="486294"/>
                  <a:pt x="493048" y="486294"/>
                </a:cubicBezTo>
                <a:cubicBezTo>
                  <a:pt x="534080" y="486294"/>
                  <a:pt x="567343" y="519557"/>
                  <a:pt x="567343" y="560589"/>
                </a:cubicBezTo>
                <a:cubicBezTo>
                  <a:pt x="567343" y="601621"/>
                  <a:pt x="534080" y="634884"/>
                  <a:pt x="493048" y="634884"/>
                </a:cubicBezTo>
                <a:cubicBezTo>
                  <a:pt x="452016" y="634884"/>
                  <a:pt x="418753" y="601621"/>
                  <a:pt x="418753" y="560589"/>
                </a:cubicBezTo>
                <a:moveTo>
                  <a:pt x="330950" y="121573"/>
                </a:moveTo>
                <a:lnTo>
                  <a:pt x="330950" y="229639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5191627" y="3719425"/>
            <a:ext cx="414250" cy="414250"/>
          </a:xfrm>
          <a:custGeom>
            <a:avLst/>
            <a:gdLst/>
            <a:ahLst/>
            <a:cxnLst/>
            <a:rect l="0" t="0" r="0" b="0"/>
            <a:pathLst>
              <a:path w="414250" h="414250">
                <a:moveTo>
                  <a:pt x="18010" y="0"/>
                </a:moveTo>
                <a:lnTo>
                  <a:pt x="396240" y="0"/>
                </a:lnTo>
                <a:cubicBezTo>
                  <a:pt x="396240" y="0"/>
                  <a:pt x="414250" y="0"/>
                  <a:pt x="414250" y="18010"/>
                </a:cubicBezTo>
                <a:lnTo>
                  <a:pt x="414250" y="396240"/>
                </a:lnTo>
                <a:cubicBezTo>
                  <a:pt x="414250" y="396240"/>
                  <a:pt x="414250" y="414250"/>
                  <a:pt x="396240" y="414250"/>
                </a:cubicBezTo>
                <a:lnTo>
                  <a:pt x="18010" y="414250"/>
                </a:lnTo>
                <a:cubicBezTo>
                  <a:pt x="18010" y="414250"/>
                  <a:pt x="0" y="414250"/>
                  <a:pt x="0" y="396240"/>
                </a:cubicBezTo>
                <a:lnTo>
                  <a:pt x="0" y="18010"/>
                </a:lnTo>
                <a:cubicBezTo>
                  <a:pt x="0" y="18010"/>
                  <a:pt x="0" y="0"/>
                  <a:pt x="18010" y="0"/>
                </a:cubicBezTo>
                <a:moveTo>
                  <a:pt x="54032" y="189114"/>
                </a:moveTo>
                <a:cubicBezTo>
                  <a:pt x="54032" y="233876"/>
                  <a:pt x="90319" y="270163"/>
                  <a:pt x="135081" y="270163"/>
                </a:cubicBezTo>
                <a:cubicBezTo>
                  <a:pt x="179843" y="270163"/>
                  <a:pt x="216130" y="233876"/>
                  <a:pt x="216130" y="189114"/>
                </a:cubicBezTo>
                <a:cubicBezTo>
                  <a:pt x="216130" y="144352"/>
                  <a:pt x="179843" y="108065"/>
                  <a:pt x="135081" y="108065"/>
                </a:cubicBezTo>
                <a:cubicBezTo>
                  <a:pt x="90319" y="108065"/>
                  <a:pt x="54032" y="144352"/>
                  <a:pt x="54032" y="189114"/>
                </a:cubicBezTo>
                <a:moveTo>
                  <a:pt x="252152" y="54032"/>
                </a:moveTo>
                <a:lnTo>
                  <a:pt x="162098" y="54032"/>
                </a:lnTo>
                <a:cubicBezTo>
                  <a:pt x="152151" y="54032"/>
                  <a:pt x="144087" y="62096"/>
                  <a:pt x="144087" y="72043"/>
                </a:cubicBezTo>
                <a:lnTo>
                  <a:pt x="144087" y="108569"/>
                </a:lnTo>
                <a:cubicBezTo>
                  <a:pt x="181716" y="112777"/>
                  <a:pt x="211418" y="142479"/>
                  <a:pt x="215626" y="180109"/>
                </a:cubicBezTo>
                <a:lnTo>
                  <a:pt x="252152" y="180109"/>
                </a:lnTo>
                <a:cubicBezTo>
                  <a:pt x="262099" y="180109"/>
                  <a:pt x="270163" y="172045"/>
                  <a:pt x="270163" y="162098"/>
                </a:cubicBezTo>
                <a:lnTo>
                  <a:pt x="270163" y="72043"/>
                </a:lnTo>
                <a:cubicBezTo>
                  <a:pt x="270163" y="62096"/>
                  <a:pt x="262099" y="54032"/>
                  <a:pt x="252152" y="54032"/>
                </a:cubicBezTo>
                <a:close/>
                <a:moveTo>
                  <a:pt x="378229" y="108065"/>
                </a:moveTo>
                <a:lnTo>
                  <a:pt x="324196" y="108065"/>
                </a:lnTo>
                <a:moveTo>
                  <a:pt x="360218" y="144087"/>
                </a:moveTo>
                <a:lnTo>
                  <a:pt x="324196" y="144087"/>
                </a:lnTo>
                <a:moveTo>
                  <a:pt x="216130" y="324196"/>
                </a:moveTo>
                <a:lnTo>
                  <a:pt x="54032" y="324196"/>
                </a:lnTo>
                <a:moveTo>
                  <a:pt x="108065" y="360218"/>
                </a:moveTo>
                <a:lnTo>
                  <a:pt x="54032" y="360218"/>
                </a:lnTo>
                <a:moveTo>
                  <a:pt x="311948" y="274972"/>
                </a:moveTo>
                <a:lnTo>
                  <a:pt x="252152" y="225136"/>
                </a:lnTo>
                <a:moveTo>
                  <a:pt x="324196" y="270163"/>
                </a:moveTo>
                <a:cubicBezTo>
                  <a:pt x="306185" y="270163"/>
                  <a:pt x="306185" y="288174"/>
                  <a:pt x="306185" y="288174"/>
                </a:cubicBezTo>
                <a:lnTo>
                  <a:pt x="306185" y="360218"/>
                </a:lnTo>
                <a:cubicBezTo>
                  <a:pt x="306185" y="378229"/>
                  <a:pt x="324196" y="378229"/>
                  <a:pt x="324196" y="378229"/>
                </a:cubicBezTo>
                <a:lnTo>
                  <a:pt x="360218" y="378229"/>
                </a:lnTo>
                <a:cubicBezTo>
                  <a:pt x="378229" y="378229"/>
                  <a:pt x="378229" y="360218"/>
                  <a:pt x="378229" y="360218"/>
                </a:cubicBezTo>
                <a:lnTo>
                  <a:pt x="378229" y="288174"/>
                </a:lnTo>
                <a:cubicBezTo>
                  <a:pt x="378229" y="270163"/>
                  <a:pt x="360218" y="270163"/>
                  <a:pt x="360218" y="270163"/>
                </a:cubicBezTo>
                <a:lnTo>
                  <a:pt x="324196" y="270163"/>
                </a:lnTo>
                <a:moveTo>
                  <a:pt x="162098" y="360218"/>
                </a:moveTo>
                <a:lnTo>
                  <a:pt x="144087" y="360218"/>
                </a:lnTo>
                <a:moveTo>
                  <a:pt x="378229" y="72043"/>
                </a:moveTo>
                <a:lnTo>
                  <a:pt x="324196" y="72043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6116617" y="4438575"/>
            <a:ext cx="401385" cy="355072"/>
          </a:xfrm>
          <a:custGeom>
            <a:avLst/>
            <a:gdLst/>
            <a:ahLst/>
            <a:cxnLst/>
            <a:rect l="0" t="0" r="0" b="0"/>
            <a:pathLst>
              <a:path w="401385" h="355072">
                <a:moveTo>
                  <a:pt x="15437" y="0"/>
                </a:moveTo>
                <a:lnTo>
                  <a:pt x="385948" y="0"/>
                </a:lnTo>
                <a:cubicBezTo>
                  <a:pt x="385948" y="0"/>
                  <a:pt x="401385" y="0"/>
                  <a:pt x="401385" y="15437"/>
                </a:cubicBezTo>
                <a:lnTo>
                  <a:pt x="401385" y="262444"/>
                </a:lnTo>
                <a:cubicBezTo>
                  <a:pt x="401385" y="262444"/>
                  <a:pt x="401385" y="277882"/>
                  <a:pt x="385948" y="277882"/>
                </a:cubicBezTo>
                <a:lnTo>
                  <a:pt x="15437" y="277882"/>
                </a:lnTo>
                <a:cubicBezTo>
                  <a:pt x="15437" y="277882"/>
                  <a:pt x="0" y="277882"/>
                  <a:pt x="0" y="262444"/>
                </a:cubicBezTo>
                <a:lnTo>
                  <a:pt x="0" y="15437"/>
                </a:lnTo>
                <a:cubicBezTo>
                  <a:pt x="0" y="15437"/>
                  <a:pt x="0" y="0"/>
                  <a:pt x="15437" y="0"/>
                </a:cubicBezTo>
                <a:moveTo>
                  <a:pt x="138941" y="355072"/>
                </a:moveTo>
                <a:lnTo>
                  <a:pt x="169817" y="277882"/>
                </a:lnTo>
                <a:moveTo>
                  <a:pt x="231568" y="277882"/>
                </a:moveTo>
                <a:lnTo>
                  <a:pt x="262444" y="355072"/>
                </a:lnTo>
                <a:moveTo>
                  <a:pt x="293320" y="355072"/>
                </a:moveTo>
                <a:lnTo>
                  <a:pt x="108065" y="355072"/>
                </a:lnTo>
                <a:moveTo>
                  <a:pt x="123503" y="100346"/>
                </a:moveTo>
                <a:lnTo>
                  <a:pt x="69470" y="146660"/>
                </a:lnTo>
                <a:lnTo>
                  <a:pt x="115784" y="185255"/>
                </a:lnTo>
                <a:moveTo>
                  <a:pt x="277882" y="192974"/>
                </a:moveTo>
                <a:lnTo>
                  <a:pt x="331915" y="146660"/>
                </a:lnTo>
                <a:lnTo>
                  <a:pt x="285601" y="108065"/>
                </a:lnTo>
                <a:moveTo>
                  <a:pt x="223849" y="69470"/>
                </a:moveTo>
                <a:lnTo>
                  <a:pt x="177536" y="208411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7004798" y="3697829"/>
            <a:ext cx="457077" cy="459336"/>
          </a:xfrm>
          <a:custGeom>
            <a:avLst/>
            <a:gdLst/>
            <a:ahLst/>
            <a:cxnLst/>
            <a:rect l="0" t="0" r="0" b="0"/>
            <a:pathLst>
              <a:path w="457077" h="459336">
                <a:moveTo>
                  <a:pt x="231068" y="183694"/>
                </a:moveTo>
                <a:cubicBezTo>
                  <a:pt x="255936" y="183694"/>
                  <a:pt x="276095" y="203853"/>
                  <a:pt x="276095" y="228721"/>
                </a:cubicBezTo>
                <a:cubicBezTo>
                  <a:pt x="276095" y="253589"/>
                  <a:pt x="255936" y="273748"/>
                  <a:pt x="231068" y="273748"/>
                </a:cubicBezTo>
                <a:cubicBezTo>
                  <a:pt x="206200" y="273748"/>
                  <a:pt x="186041" y="253589"/>
                  <a:pt x="186041" y="228721"/>
                </a:cubicBezTo>
                <a:cubicBezTo>
                  <a:pt x="186041" y="203853"/>
                  <a:pt x="206200" y="183694"/>
                  <a:pt x="231068" y="183694"/>
                </a:cubicBezTo>
                <a:close/>
                <a:moveTo>
                  <a:pt x="277662" y="101420"/>
                </a:moveTo>
                <a:cubicBezTo>
                  <a:pt x="218230" y="79711"/>
                  <a:pt x="151688" y="102104"/>
                  <a:pt x="117473" y="155328"/>
                </a:cubicBezTo>
                <a:cubicBezTo>
                  <a:pt x="83258" y="208553"/>
                  <a:pt x="90513" y="278385"/>
                  <a:pt x="134938" y="323440"/>
                </a:cubicBezTo>
                <a:cubicBezTo>
                  <a:pt x="179363" y="368495"/>
                  <a:pt x="249086" y="376732"/>
                  <a:pt x="302787" y="343270"/>
                </a:cubicBezTo>
                <a:cubicBezTo>
                  <a:pt x="356488" y="309808"/>
                  <a:pt x="379816" y="243588"/>
                  <a:pt x="358945" y="183856"/>
                </a:cubicBezTo>
                <a:moveTo>
                  <a:pt x="44511" y="318776"/>
                </a:moveTo>
                <a:cubicBezTo>
                  <a:pt x="0" y="226638"/>
                  <a:pt x="29441" y="115804"/>
                  <a:pt x="113808" y="57902"/>
                </a:cubicBezTo>
                <a:cubicBezTo>
                  <a:pt x="198176" y="0"/>
                  <a:pt x="312183" y="12383"/>
                  <a:pt x="382151" y="87049"/>
                </a:cubicBezTo>
                <a:cubicBezTo>
                  <a:pt x="452119" y="161715"/>
                  <a:pt x="457077" y="276286"/>
                  <a:pt x="393821" y="356718"/>
                </a:cubicBezTo>
                <a:cubicBezTo>
                  <a:pt x="330566" y="437149"/>
                  <a:pt x="218054" y="459336"/>
                  <a:pt x="129000" y="408938"/>
                </a:cubicBezTo>
                <a:moveTo>
                  <a:pt x="294106" y="138667"/>
                </a:moveTo>
                <a:cubicBezTo>
                  <a:pt x="294106" y="153587"/>
                  <a:pt x="306202" y="165683"/>
                  <a:pt x="321122" y="165683"/>
                </a:cubicBezTo>
                <a:cubicBezTo>
                  <a:pt x="336043" y="165683"/>
                  <a:pt x="348139" y="153587"/>
                  <a:pt x="348139" y="138667"/>
                </a:cubicBezTo>
                <a:cubicBezTo>
                  <a:pt x="348139" y="123746"/>
                  <a:pt x="336043" y="111650"/>
                  <a:pt x="321122" y="111650"/>
                </a:cubicBezTo>
                <a:cubicBezTo>
                  <a:pt x="306202" y="111650"/>
                  <a:pt x="294106" y="123746"/>
                  <a:pt x="294106" y="138667"/>
                </a:cubicBezTo>
                <a:close/>
                <a:moveTo>
                  <a:pt x="77975" y="345792"/>
                </a:moveTo>
                <a:cubicBezTo>
                  <a:pt x="92896" y="345792"/>
                  <a:pt x="104992" y="357888"/>
                  <a:pt x="104992" y="372808"/>
                </a:cubicBezTo>
                <a:cubicBezTo>
                  <a:pt x="104992" y="387729"/>
                  <a:pt x="92896" y="399825"/>
                  <a:pt x="77975" y="399825"/>
                </a:cubicBezTo>
                <a:cubicBezTo>
                  <a:pt x="63054" y="399825"/>
                  <a:pt x="50959" y="387729"/>
                  <a:pt x="50959" y="372808"/>
                </a:cubicBezTo>
                <a:cubicBezTo>
                  <a:pt x="50959" y="357888"/>
                  <a:pt x="63054" y="345792"/>
                  <a:pt x="77975" y="345792"/>
                </a:cubicBezTo>
                <a:close/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038B621C-2E09-4CBF-AF34-3BE7CE92AD75}"/>
              </a:ext>
            </a:extLst>
          </p:cNvPr>
          <p:cNvSpPr/>
          <p:nvPr/>
        </p:nvSpPr>
        <p:spPr>
          <a:xfrm>
            <a:off x="5618100" y="2646961"/>
            <a:ext cx="352963" cy="359868"/>
          </a:xfrm>
          <a:custGeom>
            <a:avLst/>
            <a:gdLst/>
            <a:ahLst/>
            <a:cxnLst/>
            <a:rect l="0" t="0" r="0" b="0"/>
            <a:pathLst>
              <a:path w="352963" h="359868">
                <a:moveTo>
                  <a:pt x="169191" y="256055"/>
                </a:moveTo>
                <a:cubicBezTo>
                  <a:pt x="205229" y="275294"/>
                  <a:pt x="250030" y="262533"/>
                  <a:pt x="270522" y="227193"/>
                </a:cubicBezTo>
                <a:lnTo>
                  <a:pt x="270522" y="227193"/>
                </a:lnTo>
                <a:cubicBezTo>
                  <a:pt x="320975" y="252167"/>
                  <a:pt x="352917" y="303573"/>
                  <a:pt x="352963" y="359868"/>
                </a:cubicBezTo>
                <a:moveTo>
                  <a:pt x="270522" y="227193"/>
                </a:moveTo>
                <a:lnTo>
                  <a:pt x="218749" y="359868"/>
                </a:lnTo>
                <a:moveTo>
                  <a:pt x="264194" y="359680"/>
                </a:moveTo>
                <a:lnTo>
                  <a:pt x="264320" y="333377"/>
                </a:lnTo>
                <a:lnTo>
                  <a:pt x="295412" y="333377"/>
                </a:lnTo>
                <a:lnTo>
                  <a:pt x="307974" y="253684"/>
                </a:lnTo>
                <a:moveTo>
                  <a:pt x="38494" y="196588"/>
                </a:moveTo>
                <a:lnTo>
                  <a:pt x="141647" y="196588"/>
                </a:lnTo>
                <a:moveTo>
                  <a:pt x="174592" y="327536"/>
                </a:moveTo>
                <a:cubicBezTo>
                  <a:pt x="179265" y="333536"/>
                  <a:pt x="180111" y="341675"/>
                  <a:pt x="176772" y="348508"/>
                </a:cubicBezTo>
                <a:cubicBezTo>
                  <a:pt x="173434" y="355342"/>
                  <a:pt x="166495" y="359677"/>
                  <a:pt x="158889" y="359680"/>
                </a:cubicBezTo>
                <a:lnTo>
                  <a:pt x="21221" y="359680"/>
                </a:lnTo>
                <a:cubicBezTo>
                  <a:pt x="13615" y="359677"/>
                  <a:pt x="6676" y="355342"/>
                  <a:pt x="3338" y="348508"/>
                </a:cubicBezTo>
                <a:cubicBezTo>
                  <a:pt x="0" y="341675"/>
                  <a:pt x="845" y="333537"/>
                  <a:pt x="5518" y="327536"/>
                </a:cubicBezTo>
                <a:lnTo>
                  <a:pt x="60180" y="270110"/>
                </a:lnTo>
                <a:lnTo>
                  <a:pt x="60180" y="196666"/>
                </a:lnTo>
                <a:lnTo>
                  <a:pt x="119946" y="196666"/>
                </a:lnTo>
                <a:lnTo>
                  <a:pt x="119946" y="270031"/>
                </a:lnTo>
                <a:lnTo>
                  <a:pt x="174640" y="327536"/>
                </a:lnTo>
                <a:close/>
                <a:moveTo>
                  <a:pt x="39829" y="291450"/>
                </a:moveTo>
                <a:lnTo>
                  <a:pt x="140313" y="291450"/>
                </a:lnTo>
                <a:moveTo>
                  <a:pt x="185789" y="133006"/>
                </a:moveTo>
                <a:cubicBezTo>
                  <a:pt x="197146" y="141507"/>
                  <a:pt x="212747" y="141507"/>
                  <a:pt x="224104" y="133006"/>
                </a:cubicBezTo>
                <a:moveTo>
                  <a:pt x="230527" y="97879"/>
                </a:moveTo>
                <a:cubicBezTo>
                  <a:pt x="228792" y="97879"/>
                  <a:pt x="227386" y="99285"/>
                  <a:pt x="227386" y="101019"/>
                </a:cubicBezTo>
                <a:cubicBezTo>
                  <a:pt x="227386" y="102754"/>
                  <a:pt x="228792" y="104160"/>
                  <a:pt x="230527" y="104160"/>
                </a:cubicBezTo>
                <a:cubicBezTo>
                  <a:pt x="232261" y="104160"/>
                  <a:pt x="233667" y="102754"/>
                  <a:pt x="233667" y="101019"/>
                </a:cubicBezTo>
                <a:cubicBezTo>
                  <a:pt x="233667" y="99285"/>
                  <a:pt x="232261" y="97879"/>
                  <a:pt x="230527" y="97879"/>
                </a:cubicBezTo>
                <a:moveTo>
                  <a:pt x="179413" y="97879"/>
                </a:moveTo>
                <a:cubicBezTo>
                  <a:pt x="177679" y="97879"/>
                  <a:pt x="176273" y="99285"/>
                  <a:pt x="176273" y="101019"/>
                </a:cubicBezTo>
                <a:cubicBezTo>
                  <a:pt x="176273" y="102754"/>
                  <a:pt x="177679" y="104160"/>
                  <a:pt x="179413" y="104160"/>
                </a:cubicBezTo>
                <a:cubicBezTo>
                  <a:pt x="181148" y="104160"/>
                  <a:pt x="182554" y="102754"/>
                  <a:pt x="182554" y="101019"/>
                </a:cubicBezTo>
                <a:cubicBezTo>
                  <a:pt x="182554" y="99285"/>
                  <a:pt x="181148" y="97879"/>
                  <a:pt x="179413" y="97879"/>
                </a:cubicBezTo>
                <a:moveTo>
                  <a:pt x="281577" y="101082"/>
                </a:moveTo>
                <a:cubicBezTo>
                  <a:pt x="280977" y="142972"/>
                  <a:pt x="246848" y="176616"/>
                  <a:pt x="204954" y="176616"/>
                </a:cubicBezTo>
                <a:cubicBezTo>
                  <a:pt x="163060" y="176616"/>
                  <a:pt x="128931" y="142972"/>
                  <a:pt x="128331" y="101082"/>
                </a:cubicBezTo>
                <a:lnTo>
                  <a:pt x="128331" y="75533"/>
                </a:lnTo>
                <a:cubicBezTo>
                  <a:pt x="128931" y="33643"/>
                  <a:pt x="163060" y="0"/>
                  <a:pt x="204954" y="0"/>
                </a:cubicBezTo>
                <a:cubicBezTo>
                  <a:pt x="246848" y="0"/>
                  <a:pt x="280977" y="33643"/>
                  <a:pt x="281577" y="75533"/>
                </a:cubicBezTo>
                <a:close/>
                <a:moveTo>
                  <a:pt x="281577" y="75533"/>
                </a:moveTo>
                <a:lnTo>
                  <a:pt x="256028" y="75533"/>
                </a:lnTo>
                <a:cubicBezTo>
                  <a:pt x="239085" y="75533"/>
                  <a:pt x="204208" y="79836"/>
                  <a:pt x="179413" y="50000"/>
                </a:cubicBezTo>
                <a:cubicBezTo>
                  <a:pt x="166647" y="65189"/>
                  <a:pt x="148119" y="74359"/>
                  <a:pt x="128300" y="75298"/>
                </a:cubicBezTo>
              </a:path>
            </a:pathLst>
          </a:custGeom>
          <a:noFill/>
          <a:ln w="11777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86385D-6107-467A-92C7-B732669B0D31}"/>
              </a:ext>
            </a:extLst>
          </p:cNvPr>
          <p:cNvSpPr txBox="1"/>
          <p:nvPr/>
        </p:nvSpPr>
        <p:spPr>
          <a:xfrm>
            <a:off x="3662362" y="1614086"/>
            <a:ext cx="152926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 defTabSz="457200" latinLnBrk="0"/>
            <a:r>
              <a:rPr sz="24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안전한</a:t>
            </a:r>
            <a:r>
              <a:rPr sz="24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4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실험</a:t>
            </a:r>
            <a:endParaRPr sz="24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961A7-A445-4D07-BAC5-FF71D6F495C4}"/>
              </a:ext>
            </a:extLst>
          </p:cNvPr>
          <p:cNvSpPr txBox="1"/>
          <p:nvPr/>
        </p:nvSpPr>
        <p:spPr>
          <a:xfrm>
            <a:off x="2748202" y="2157969"/>
            <a:ext cx="267511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457200" latinLnBrk="0"/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실험적인</a:t>
            </a:r>
            <a:r>
              <a:rPr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시도를</a:t>
            </a:r>
            <a:r>
              <a:rPr 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하면서도</a:t>
            </a:r>
            <a:endParaRPr lang="en-US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457200" latinLnBrk="0"/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안전하게</a:t>
            </a:r>
            <a:r>
              <a:rPr 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</a:t>
            </a:r>
            <a:r>
              <a:rPr lang="ko-KR" alt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업</a:t>
            </a:r>
            <a:endParaRPr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0" y="4643051"/>
            <a:ext cx="3669956" cy="1112108"/>
            <a:chOff x="4114800" y="4003589"/>
            <a:chExt cx="3669956" cy="1112108"/>
          </a:xfrm>
        </p:grpSpPr>
        <p:sp>
          <p:nvSpPr>
            <p:cNvPr id="2" name="Rounded Rectangle 1"/>
            <p:cNvSpPr/>
            <p:nvPr/>
          </p:nvSpPr>
          <p:spPr>
            <a:xfrm>
              <a:off x="5004486" y="4003589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4"/>
                  </a:lnTo>
                  <a:cubicBezTo>
                    <a:pt x="202116" y="1001175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9145" y="0"/>
                  </a:lnTo>
                  <a:lnTo>
                    <a:pt x="2231528" y="0"/>
                  </a:lnTo>
                  <a:cubicBezTo>
                    <a:pt x="2534892" y="0"/>
                    <a:pt x="2780270" y="248953"/>
                    <a:pt x="2780270" y="556054"/>
                  </a:cubicBezTo>
                  <a:cubicBezTo>
                    <a:pt x="2780270" y="863154"/>
                    <a:pt x="2534892" y="1112108"/>
                    <a:pt x="2231528" y="1112108"/>
                  </a:cubicBezTo>
                  <a:lnTo>
                    <a:pt x="9145" y="1112108"/>
                  </a:ln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4114800" y="4003589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53"/>
                    <a:pt x="556054" y="972353"/>
                  </a:cubicBezTo>
                  <a:cubicBezTo>
                    <a:pt x="785967" y="972353"/>
                    <a:pt x="972353" y="785967"/>
                    <a:pt x="972353" y="556054"/>
                  </a:cubicBezTo>
                  <a:cubicBezTo>
                    <a:pt x="972353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004486" y="4003589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0"/>
                  </a:lnTo>
                  <a:cubicBezTo>
                    <a:pt x="202116" y="1001174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2231532" y="0"/>
                  </a:lnTo>
                  <a:cubicBezTo>
                    <a:pt x="2534895" y="0"/>
                    <a:pt x="2780270" y="248953"/>
                    <a:pt x="2780270" y="556054"/>
                  </a:cubicBezTo>
                  <a:cubicBezTo>
                    <a:pt x="2780270" y="863154"/>
                    <a:pt x="2534895" y="1112108"/>
                    <a:pt x="2231532" y="1112108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114800" y="4003589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49"/>
                    <a:pt x="556054" y="972349"/>
                  </a:cubicBezTo>
                  <a:cubicBezTo>
                    <a:pt x="785967" y="972349"/>
                    <a:pt x="972349" y="785967"/>
                    <a:pt x="972349" y="556054"/>
                  </a:cubicBezTo>
                  <a:cubicBezTo>
                    <a:pt x="972349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6000" y="3197310"/>
            <a:ext cx="3669956" cy="1112108"/>
            <a:chOff x="4114800" y="2557848"/>
            <a:chExt cx="3669956" cy="1112108"/>
          </a:xfrm>
        </p:grpSpPr>
        <p:sp>
          <p:nvSpPr>
            <p:cNvPr id="7" name="Rounded Rectangle 6"/>
            <p:cNvSpPr/>
            <p:nvPr/>
          </p:nvSpPr>
          <p:spPr>
            <a:xfrm>
              <a:off x="5004486" y="255784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4"/>
                  </a:lnTo>
                  <a:cubicBezTo>
                    <a:pt x="202116" y="1001175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9145" y="0"/>
                  </a:lnTo>
                  <a:lnTo>
                    <a:pt x="2231528" y="0"/>
                  </a:lnTo>
                  <a:cubicBezTo>
                    <a:pt x="2534892" y="0"/>
                    <a:pt x="2780270" y="248953"/>
                    <a:pt x="2780270" y="556054"/>
                  </a:cubicBezTo>
                  <a:cubicBezTo>
                    <a:pt x="2780270" y="863154"/>
                    <a:pt x="2534892" y="1112108"/>
                    <a:pt x="2231528" y="1112108"/>
                  </a:cubicBezTo>
                  <a:lnTo>
                    <a:pt x="9145" y="1112108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14800" y="255784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53"/>
                    <a:pt x="556054" y="972353"/>
                  </a:cubicBezTo>
                  <a:cubicBezTo>
                    <a:pt x="785967" y="972353"/>
                    <a:pt x="972353" y="785967"/>
                    <a:pt x="972353" y="556054"/>
                  </a:cubicBezTo>
                  <a:cubicBezTo>
                    <a:pt x="972353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004486" y="255784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0"/>
                  </a:lnTo>
                  <a:cubicBezTo>
                    <a:pt x="202116" y="1001174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2231532" y="0"/>
                  </a:lnTo>
                  <a:cubicBezTo>
                    <a:pt x="2534895" y="0"/>
                    <a:pt x="2780270" y="248953"/>
                    <a:pt x="2780270" y="556054"/>
                  </a:cubicBezTo>
                  <a:cubicBezTo>
                    <a:pt x="2780270" y="863154"/>
                    <a:pt x="2534895" y="1112108"/>
                    <a:pt x="2231532" y="1112108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114800" y="255784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49"/>
                    <a:pt x="556054" y="972349"/>
                  </a:cubicBezTo>
                  <a:cubicBezTo>
                    <a:pt x="785967" y="972349"/>
                    <a:pt x="972349" y="785967"/>
                    <a:pt x="972349" y="556054"/>
                  </a:cubicBezTo>
                  <a:cubicBezTo>
                    <a:pt x="972349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0" y="1751570"/>
            <a:ext cx="3669956" cy="1112108"/>
            <a:chOff x="4114800" y="1112108"/>
            <a:chExt cx="3669956" cy="1112108"/>
          </a:xfrm>
        </p:grpSpPr>
        <p:sp>
          <p:nvSpPr>
            <p:cNvPr id="12" name="Rounded Rectangle 11"/>
            <p:cNvSpPr/>
            <p:nvPr/>
          </p:nvSpPr>
          <p:spPr>
            <a:xfrm>
              <a:off x="5004486" y="111210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4"/>
                  </a:lnTo>
                  <a:cubicBezTo>
                    <a:pt x="202116" y="1001175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9145" y="0"/>
                  </a:lnTo>
                  <a:lnTo>
                    <a:pt x="2231528" y="0"/>
                  </a:lnTo>
                  <a:cubicBezTo>
                    <a:pt x="2534892" y="0"/>
                    <a:pt x="2780270" y="248953"/>
                    <a:pt x="2780270" y="556054"/>
                  </a:cubicBezTo>
                  <a:cubicBezTo>
                    <a:pt x="2780270" y="863154"/>
                    <a:pt x="2534892" y="1112108"/>
                    <a:pt x="2231528" y="1112108"/>
                  </a:cubicBezTo>
                  <a:lnTo>
                    <a:pt x="9145" y="1112108"/>
                  </a:ln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114800" y="111210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53"/>
                    <a:pt x="556054" y="972353"/>
                  </a:cubicBezTo>
                  <a:cubicBezTo>
                    <a:pt x="785967" y="972353"/>
                    <a:pt x="972353" y="785967"/>
                    <a:pt x="972353" y="556054"/>
                  </a:cubicBezTo>
                  <a:cubicBezTo>
                    <a:pt x="972353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004486" y="111210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0"/>
                  </a:lnTo>
                  <a:cubicBezTo>
                    <a:pt x="202116" y="1001174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2231532" y="0"/>
                  </a:lnTo>
                  <a:cubicBezTo>
                    <a:pt x="2534895" y="0"/>
                    <a:pt x="2780270" y="248953"/>
                    <a:pt x="2780270" y="556054"/>
                  </a:cubicBezTo>
                  <a:cubicBezTo>
                    <a:pt x="2780270" y="863154"/>
                    <a:pt x="2534895" y="1112108"/>
                    <a:pt x="2231532" y="1112108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14800" y="111210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49"/>
                    <a:pt x="556054" y="972349"/>
                  </a:cubicBezTo>
                  <a:cubicBezTo>
                    <a:pt x="785967" y="972349"/>
                    <a:pt x="972349" y="785967"/>
                    <a:pt x="972349" y="556054"/>
                  </a:cubicBezTo>
                  <a:cubicBezTo>
                    <a:pt x="972349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26043" y="2752467"/>
            <a:ext cx="2001794" cy="2001794"/>
            <a:chOff x="444843" y="2113005"/>
            <a:chExt cx="2001794" cy="2001794"/>
          </a:xfrm>
        </p:grpSpPr>
        <p:sp>
          <p:nvSpPr>
            <p:cNvPr id="17" name="Rounded Rectangle 16"/>
            <p:cNvSpPr/>
            <p:nvPr/>
          </p:nvSpPr>
          <p:spPr>
            <a:xfrm>
              <a:off x="444843" y="2113005"/>
              <a:ext cx="2001794" cy="2001794"/>
            </a:xfrm>
            <a:custGeom>
              <a:avLst/>
              <a:gdLst/>
              <a:ahLst/>
              <a:cxnLst/>
              <a:rect l="0" t="0" r="0" b="0"/>
              <a:pathLst>
                <a:path w="2001794" h="2001794">
                  <a:moveTo>
                    <a:pt x="2001794" y="1000897"/>
                  </a:moveTo>
                  <a:cubicBezTo>
                    <a:pt x="2001794" y="1553679"/>
                    <a:pt x="1553679" y="2001794"/>
                    <a:pt x="1000897" y="2001794"/>
                  </a:cubicBezTo>
                  <a:cubicBezTo>
                    <a:pt x="448116" y="2001794"/>
                    <a:pt x="0" y="1553679"/>
                    <a:pt x="0" y="1000897"/>
                  </a:cubicBezTo>
                  <a:cubicBezTo>
                    <a:pt x="0" y="448116"/>
                    <a:pt x="448116" y="0"/>
                    <a:pt x="1000897" y="0"/>
                  </a:cubicBezTo>
                  <a:cubicBezTo>
                    <a:pt x="1553679" y="0"/>
                    <a:pt x="2001794" y="448116"/>
                    <a:pt x="2001794" y="1000897"/>
                  </a:cubicBezTo>
                  <a:close/>
                  <a:moveTo>
                    <a:pt x="198889" y="1000897"/>
                  </a:moveTo>
                  <a:cubicBezTo>
                    <a:pt x="198889" y="1443831"/>
                    <a:pt x="557960" y="1802903"/>
                    <a:pt x="1000897" y="1802903"/>
                  </a:cubicBezTo>
                  <a:cubicBezTo>
                    <a:pt x="1443831" y="1802903"/>
                    <a:pt x="1802903" y="1443831"/>
                    <a:pt x="1802903" y="1000897"/>
                  </a:cubicBezTo>
                  <a:cubicBezTo>
                    <a:pt x="1802903" y="557960"/>
                    <a:pt x="1443831" y="198889"/>
                    <a:pt x="1000897" y="198889"/>
                  </a:cubicBezTo>
                  <a:cubicBezTo>
                    <a:pt x="557960" y="198889"/>
                    <a:pt x="198889" y="557960"/>
                    <a:pt x="198889" y="1000897"/>
                  </a:cubicBezTo>
                  <a:close/>
                </a:path>
              </a:pathLst>
            </a:custGeom>
            <a:gradFill rotWithShape="1">
              <a:gsLst>
                <a:gs pos="0">
                  <a:srgbClr val="D9D9D9"/>
                </a:gs>
                <a:gs pos="100000">
                  <a:srgbClr val="BCBCBC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4843" y="2113005"/>
              <a:ext cx="2001794" cy="2001794"/>
            </a:xfrm>
            <a:custGeom>
              <a:avLst/>
              <a:gdLst/>
              <a:ahLst/>
              <a:cxnLst/>
              <a:rect l="0" t="0" r="0" b="0"/>
              <a:pathLst>
                <a:path w="2001794" h="2001794">
                  <a:moveTo>
                    <a:pt x="2001794" y="1000897"/>
                  </a:moveTo>
                  <a:cubicBezTo>
                    <a:pt x="2001794" y="1553678"/>
                    <a:pt x="1553678" y="2001794"/>
                    <a:pt x="1000897" y="2001794"/>
                  </a:cubicBezTo>
                  <a:cubicBezTo>
                    <a:pt x="448116" y="2001794"/>
                    <a:pt x="0" y="1553678"/>
                    <a:pt x="0" y="1000897"/>
                  </a:cubicBezTo>
                  <a:cubicBezTo>
                    <a:pt x="0" y="448116"/>
                    <a:pt x="448116" y="0"/>
                    <a:pt x="1000897" y="0"/>
                  </a:cubicBezTo>
                  <a:cubicBezTo>
                    <a:pt x="1553678" y="0"/>
                    <a:pt x="2001794" y="448116"/>
                    <a:pt x="2001794" y="1000897"/>
                  </a:cubicBezTo>
                  <a:close/>
                  <a:moveTo>
                    <a:pt x="198889" y="1000897"/>
                  </a:moveTo>
                  <a:cubicBezTo>
                    <a:pt x="198889" y="1443834"/>
                    <a:pt x="557960" y="1802905"/>
                    <a:pt x="1000897" y="1802905"/>
                  </a:cubicBezTo>
                  <a:cubicBezTo>
                    <a:pt x="1443834" y="1802905"/>
                    <a:pt x="1802905" y="1443834"/>
                    <a:pt x="1802905" y="1000897"/>
                  </a:cubicBezTo>
                  <a:cubicBezTo>
                    <a:pt x="1802905" y="557960"/>
                    <a:pt x="1443834" y="198889"/>
                    <a:pt x="1000897" y="198889"/>
                  </a:cubicBezTo>
                  <a:cubicBezTo>
                    <a:pt x="557960" y="198889"/>
                    <a:pt x="198889" y="557960"/>
                    <a:pt x="198889" y="1000897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60178" y="2252018"/>
            <a:ext cx="1680219" cy="936024"/>
            <a:chOff x="2378977" y="1612556"/>
            <a:chExt cx="1680219" cy="936024"/>
          </a:xfrm>
        </p:grpSpPr>
        <p:sp>
          <p:nvSpPr>
            <p:cNvPr id="20" name="Rounded Rectangle 19"/>
            <p:cNvSpPr/>
            <p:nvPr/>
          </p:nvSpPr>
          <p:spPr>
            <a:xfrm>
              <a:off x="2378977" y="1612556"/>
              <a:ext cx="1680219" cy="936024"/>
            </a:xfrm>
            <a:custGeom>
              <a:avLst/>
              <a:gdLst/>
              <a:ahLst/>
              <a:cxnLst/>
              <a:rect l="0" t="0" r="0" b="0"/>
              <a:pathLst>
                <a:path w="1680219" h="936024">
                  <a:moveTo>
                    <a:pt x="111210" y="880418"/>
                  </a:moveTo>
                  <a:cubicBezTo>
                    <a:pt x="111210" y="911128"/>
                    <a:pt x="86315" y="936024"/>
                    <a:pt x="55605" y="936024"/>
                  </a:cubicBezTo>
                  <a:cubicBezTo>
                    <a:pt x="24895" y="936024"/>
                    <a:pt x="0" y="911128"/>
                    <a:pt x="0" y="880418"/>
                  </a:cubicBezTo>
                  <a:cubicBezTo>
                    <a:pt x="0" y="849708"/>
                    <a:pt x="24895" y="824813"/>
                    <a:pt x="55605" y="824813"/>
                  </a:cubicBezTo>
                  <a:cubicBezTo>
                    <a:pt x="86315" y="824813"/>
                    <a:pt x="111210" y="849708"/>
                    <a:pt x="111210" y="880418"/>
                  </a:cubicBezTo>
                  <a:close/>
                  <a:moveTo>
                    <a:pt x="1680219" y="55605"/>
                  </a:moveTo>
                  <a:cubicBezTo>
                    <a:pt x="1680219" y="86315"/>
                    <a:pt x="1655317" y="111210"/>
                    <a:pt x="1624613" y="111210"/>
                  </a:cubicBezTo>
                  <a:cubicBezTo>
                    <a:pt x="1593901" y="111210"/>
                    <a:pt x="1569008" y="86315"/>
                    <a:pt x="1569008" y="55605"/>
                  </a:cubicBezTo>
                  <a:cubicBezTo>
                    <a:pt x="1569008" y="24895"/>
                    <a:pt x="1593901" y="0"/>
                    <a:pt x="1624613" y="0"/>
                  </a:cubicBezTo>
                  <a:cubicBezTo>
                    <a:pt x="1655317" y="0"/>
                    <a:pt x="1680219" y="24895"/>
                    <a:pt x="1680219" y="55605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78984" y="1612556"/>
              <a:ext cx="1680210" cy="936024"/>
            </a:xfrm>
            <a:custGeom>
              <a:avLst/>
              <a:gdLst/>
              <a:ahLst/>
              <a:cxnLst/>
              <a:rect l="0" t="0" r="0" b="0"/>
              <a:pathLst>
                <a:path w="1680210" h="936024">
                  <a:moveTo>
                    <a:pt x="111210" y="880418"/>
                  </a:moveTo>
                  <a:cubicBezTo>
                    <a:pt x="111210" y="911128"/>
                    <a:pt x="86315" y="936024"/>
                    <a:pt x="55605" y="936024"/>
                  </a:cubicBezTo>
                  <a:cubicBezTo>
                    <a:pt x="24895" y="936024"/>
                    <a:pt x="0" y="911128"/>
                    <a:pt x="0" y="880418"/>
                  </a:cubicBezTo>
                  <a:cubicBezTo>
                    <a:pt x="0" y="849708"/>
                    <a:pt x="24895" y="824813"/>
                    <a:pt x="55605" y="824813"/>
                  </a:cubicBezTo>
                  <a:cubicBezTo>
                    <a:pt x="86315" y="824813"/>
                    <a:pt x="111210" y="849708"/>
                    <a:pt x="111210" y="880418"/>
                  </a:cubicBezTo>
                  <a:close/>
                  <a:moveTo>
                    <a:pt x="1680210" y="55605"/>
                  </a:moveTo>
                  <a:cubicBezTo>
                    <a:pt x="1680210" y="86315"/>
                    <a:pt x="1655314" y="111210"/>
                    <a:pt x="1624604" y="111210"/>
                  </a:cubicBezTo>
                  <a:cubicBezTo>
                    <a:pt x="1593894" y="111210"/>
                    <a:pt x="1568999" y="86315"/>
                    <a:pt x="1568999" y="55605"/>
                  </a:cubicBezTo>
                  <a:cubicBezTo>
                    <a:pt x="1568999" y="24895"/>
                    <a:pt x="1593894" y="0"/>
                    <a:pt x="1624604" y="0"/>
                  </a:cubicBezTo>
                  <a:cubicBezTo>
                    <a:pt x="1655314" y="0"/>
                    <a:pt x="1680210" y="24895"/>
                    <a:pt x="1680210" y="55605"/>
                  </a:cubicBezTo>
                  <a:close/>
                  <a:moveTo>
                    <a:pt x="86188" y="834081"/>
                  </a:moveTo>
                  <a:lnTo>
                    <a:pt x="623707" y="55605"/>
                  </a:lnTo>
                  <a:lnTo>
                    <a:pt x="1568999" y="55605"/>
                  </a:lnTo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39049" y="3697759"/>
            <a:ext cx="1501345" cy="111210"/>
            <a:chOff x="2557848" y="3058297"/>
            <a:chExt cx="1501345" cy="111210"/>
          </a:xfrm>
        </p:grpSpPr>
        <p:sp>
          <p:nvSpPr>
            <p:cNvPr id="23" name="Rounded Rectangle 22"/>
            <p:cNvSpPr/>
            <p:nvPr/>
          </p:nvSpPr>
          <p:spPr>
            <a:xfrm>
              <a:off x="2557848" y="3058297"/>
              <a:ext cx="1501345" cy="111210"/>
            </a:xfrm>
            <a:custGeom>
              <a:avLst/>
              <a:gdLst/>
              <a:ahLst/>
              <a:cxnLst/>
              <a:rect l="0" t="0" r="0" b="0"/>
              <a:pathLst>
                <a:path w="1501345" h="111210">
                  <a:moveTo>
                    <a:pt x="1501345" y="55605"/>
                  </a:moveTo>
                  <a:cubicBezTo>
                    <a:pt x="1501345" y="86315"/>
                    <a:pt x="1476453" y="111210"/>
                    <a:pt x="1445740" y="111210"/>
                  </a:cubicBezTo>
                  <a:cubicBezTo>
                    <a:pt x="1415027" y="111210"/>
                    <a:pt x="1390135" y="86315"/>
                    <a:pt x="1390135" y="55605"/>
                  </a:cubicBezTo>
                  <a:cubicBezTo>
                    <a:pt x="1390135" y="24895"/>
                    <a:pt x="1415027" y="0"/>
                    <a:pt x="1445740" y="0"/>
                  </a:cubicBezTo>
                  <a:cubicBezTo>
                    <a:pt x="1476453" y="0"/>
                    <a:pt x="1501345" y="24895"/>
                    <a:pt x="1501345" y="55605"/>
                  </a:cubicBezTo>
                  <a:close/>
                  <a:moveTo>
                    <a:pt x="55605" y="0"/>
                  </a:moveTo>
                  <a:cubicBezTo>
                    <a:pt x="24895" y="0"/>
                    <a:pt x="0" y="24895"/>
                    <a:pt x="0" y="55605"/>
                  </a:cubicBezTo>
                  <a:cubicBezTo>
                    <a:pt x="0" y="86315"/>
                    <a:pt x="24895" y="111210"/>
                    <a:pt x="55605" y="111210"/>
                  </a:cubicBezTo>
                  <a:cubicBezTo>
                    <a:pt x="86315" y="111210"/>
                    <a:pt x="111210" y="86315"/>
                    <a:pt x="111210" y="55605"/>
                  </a:cubicBezTo>
                  <a:cubicBezTo>
                    <a:pt x="111210" y="24895"/>
                    <a:pt x="86315" y="0"/>
                    <a:pt x="55605" y="0"/>
                  </a:cubicBezTo>
                  <a:close/>
                  <a:moveTo>
                    <a:pt x="1445740" y="0"/>
                  </a:moveTo>
                  <a:cubicBezTo>
                    <a:pt x="1415027" y="0"/>
                    <a:pt x="1390135" y="24895"/>
                    <a:pt x="1390135" y="55605"/>
                  </a:cubicBezTo>
                  <a:cubicBezTo>
                    <a:pt x="1390135" y="86315"/>
                    <a:pt x="1415027" y="111210"/>
                    <a:pt x="1445740" y="111210"/>
                  </a:cubicBezTo>
                  <a:cubicBezTo>
                    <a:pt x="1476453" y="111210"/>
                    <a:pt x="1501345" y="86315"/>
                    <a:pt x="1501345" y="55605"/>
                  </a:cubicBezTo>
                  <a:cubicBezTo>
                    <a:pt x="1501345" y="24895"/>
                    <a:pt x="1476453" y="0"/>
                    <a:pt x="1445740" y="0"/>
                  </a:cubicBezTo>
                  <a:close/>
                  <a:moveTo>
                    <a:pt x="111213" y="55605"/>
                  </a:moveTo>
                  <a:cubicBezTo>
                    <a:pt x="111213" y="86315"/>
                    <a:pt x="86315" y="111210"/>
                    <a:pt x="55605" y="111210"/>
                  </a:cubicBezTo>
                  <a:cubicBezTo>
                    <a:pt x="24895" y="111210"/>
                    <a:pt x="0" y="86315"/>
                    <a:pt x="0" y="55605"/>
                  </a:cubicBezTo>
                  <a:cubicBezTo>
                    <a:pt x="0" y="24895"/>
                    <a:pt x="24895" y="0"/>
                    <a:pt x="55605" y="0"/>
                  </a:cubicBezTo>
                  <a:cubicBezTo>
                    <a:pt x="86315" y="0"/>
                    <a:pt x="111213" y="24895"/>
                    <a:pt x="111213" y="55605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557848" y="3058297"/>
              <a:ext cx="1501345" cy="111210"/>
            </a:xfrm>
            <a:custGeom>
              <a:avLst/>
              <a:gdLst/>
              <a:ahLst/>
              <a:cxnLst/>
              <a:rect l="0" t="0" r="0" b="0"/>
              <a:pathLst>
                <a:path w="1501345" h="111210">
                  <a:moveTo>
                    <a:pt x="1501345" y="55605"/>
                  </a:moveTo>
                  <a:cubicBezTo>
                    <a:pt x="1501345" y="86315"/>
                    <a:pt x="1476450" y="111210"/>
                    <a:pt x="1445740" y="111210"/>
                  </a:cubicBezTo>
                  <a:cubicBezTo>
                    <a:pt x="1415030" y="111210"/>
                    <a:pt x="1390135" y="86315"/>
                    <a:pt x="1390135" y="55605"/>
                  </a:cubicBezTo>
                  <a:cubicBezTo>
                    <a:pt x="1390135" y="24895"/>
                    <a:pt x="1415030" y="0"/>
                    <a:pt x="1445740" y="0"/>
                  </a:cubicBezTo>
                  <a:cubicBezTo>
                    <a:pt x="1476450" y="0"/>
                    <a:pt x="1501345" y="24895"/>
                    <a:pt x="1501345" y="55605"/>
                  </a:cubicBezTo>
                  <a:close/>
                  <a:moveTo>
                    <a:pt x="111213" y="55605"/>
                  </a:moveTo>
                  <a:cubicBezTo>
                    <a:pt x="111213" y="86315"/>
                    <a:pt x="86315" y="111210"/>
                    <a:pt x="55605" y="111210"/>
                  </a:cubicBezTo>
                  <a:cubicBezTo>
                    <a:pt x="24895" y="111210"/>
                    <a:pt x="0" y="86315"/>
                    <a:pt x="0" y="55605"/>
                  </a:cubicBezTo>
                  <a:cubicBezTo>
                    <a:pt x="0" y="24895"/>
                    <a:pt x="24895" y="0"/>
                    <a:pt x="55605" y="0"/>
                  </a:cubicBezTo>
                  <a:cubicBezTo>
                    <a:pt x="86315" y="0"/>
                    <a:pt x="111213" y="24895"/>
                    <a:pt x="111213" y="55605"/>
                  </a:cubicBezTo>
                  <a:close/>
                  <a:moveTo>
                    <a:pt x="1390135" y="55605"/>
                  </a:moveTo>
                  <a:lnTo>
                    <a:pt x="111213" y="55605"/>
                  </a:lnTo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60091" y="4318686"/>
            <a:ext cx="1680306" cy="936024"/>
            <a:chOff x="2378891" y="3679224"/>
            <a:chExt cx="1680306" cy="936024"/>
          </a:xfrm>
        </p:grpSpPr>
        <p:sp>
          <p:nvSpPr>
            <p:cNvPr id="26" name="Rounded Rectangle 25"/>
            <p:cNvSpPr/>
            <p:nvPr/>
          </p:nvSpPr>
          <p:spPr>
            <a:xfrm>
              <a:off x="2378904" y="3679224"/>
              <a:ext cx="1680293" cy="936024"/>
            </a:xfrm>
            <a:custGeom>
              <a:avLst/>
              <a:gdLst/>
              <a:ahLst/>
              <a:cxnLst/>
              <a:rect l="0" t="0" r="0" b="0"/>
              <a:pathLst>
                <a:path w="1680293" h="936024">
                  <a:moveTo>
                    <a:pt x="55605" y="111210"/>
                  </a:moveTo>
                  <a:cubicBezTo>
                    <a:pt x="24895" y="111210"/>
                    <a:pt x="0" y="86315"/>
                    <a:pt x="0" y="55605"/>
                  </a:cubicBezTo>
                  <a:cubicBezTo>
                    <a:pt x="0" y="24895"/>
                    <a:pt x="24895" y="0"/>
                    <a:pt x="55605" y="0"/>
                  </a:cubicBezTo>
                  <a:cubicBezTo>
                    <a:pt x="86315" y="0"/>
                    <a:pt x="111210" y="24895"/>
                    <a:pt x="111210" y="55605"/>
                  </a:cubicBezTo>
                  <a:cubicBezTo>
                    <a:pt x="111210" y="86315"/>
                    <a:pt x="86315" y="111210"/>
                    <a:pt x="55605" y="111210"/>
                  </a:cubicBezTo>
                  <a:close/>
                  <a:moveTo>
                    <a:pt x="1624688" y="936024"/>
                  </a:moveTo>
                  <a:cubicBezTo>
                    <a:pt x="1593975" y="936024"/>
                    <a:pt x="1569082" y="911128"/>
                    <a:pt x="1569082" y="880418"/>
                  </a:cubicBezTo>
                  <a:cubicBezTo>
                    <a:pt x="1569082" y="849708"/>
                    <a:pt x="1593975" y="824813"/>
                    <a:pt x="1624688" y="824813"/>
                  </a:cubicBezTo>
                  <a:cubicBezTo>
                    <a:pt x="1655391" y="824813"/>
                    <a:pt x="1680293" y="849708"/>
                    <a:pt x="1680293" y="880418"/>
                  </a:cubicBezTo>
                  <a:cubicBezTo>
                    <a:pt x="1680293" y="911128"/>
                    <a:pt x="1655391" y="936024"/>
                    <a:pt x="1624688" y="936024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78891" y="3679224"/>
              <a:ext cx="1680302" cy="936024"/>
            </a:xfrm>
            <a:custGeom>
              <a:avLst/>
              <a:gdLst/>
              <a:ahLst/>
              <a:cxnLst/>
              <a:rect l="0" t="0" r="0" b="0"/>
              <a:pathLst>
                <a:path w="1680302" h="936024">
                  <a:moveTo>
                    <a:pt x="55618" y="111210"/>
                  </a:moveTo>
                  <a:cubicBezTo>
                    <a:pt x="24908" y="111210"/>
                    <a:pt x="12" y="86315"/>
                    <a:pt x="12" y="55605"/>
                  </a:cubicBezTo>
                  <a:cubicBezTo>
                    <a:pt x="12" y="24895"/>
                    <a:pt x="24908" y="0"/>
                    <a:pt x="55618" y="0"/>
                  </a:cubicBezTo>
                  <a:cubicBezTo>
                    <a:pt x="86328" y="0"/>
                    <a:pt x="111223" y="24895"/>
                    <a:pt x="111223" y="55605"/>
                  </a:cubicBezTo>
                  <a:cubicBezTo>
                    <a:pt x="111223" y="86315"/>
                    <a:pt x="86328" y="111210"/>
                    <a:pt x="55618" y="111210"/>
                  </a:cubicBezTo>
                  <a:close/>
                  <a:moveTo>
                    <a:pt x="1624697" y="936024"/>
                  </a:moveTo>
                  <a:cubicBezTo>
                    <a:pt x="1593987" y="936024"/>
                    <a:pt x="1569091" y="911128"/>
                    <a:pt x="1569091" y="880418"/>
                  </a:cubicBezTo>
                  <a:cubicBezTo>
                    <a:pt x="1569091" y="849708"/>
                    <a:pt x="1593987" y="824813"/>
                    <a:pt x="1624697" y="824813"/>
                  </a:cubicBezTo>
                  <a:cubicBezTo>
                    <a:pt x="1655407" y="824813"/>
                    <a:pt x="1680302" y="849708"/>
                    <a:pt x="1680302" y="880418"/>
                  </a:cubicBezTo>
                  <a:cubicBezTo>
                    <a:pt x="1680302" y="911128"/>
                    <a:pt x="1655407" y="936024"/>
                    <a:pt x="1624697" y="936024"/>
                  </a:cubicBezTo>
                  <a:close/>
                  <a:moveTo>
                    <a:pt x="111210" y="55605"/>
                  </a:moveTo>
                  <a:cubicBezTo>
                    <a:pt x="111210" y="24895"/>
                    <a:pt x="86315" y="0"/>
                    <a:pt x="55605" y="0"/>
                  </a:cubicBezTo>
                  <a:cubicBezTo>
                    <a:pt x="24895" y="0"/>
                    <a:pt x="0" y="24895"/>
                    <a:pt x="0" y="55605"/>
                  </a:cubicBezTo>
                  <a:cubicBezTo>
                    <a:pt x="0" y="86315"/>
                    <a:pt x="24895" y="111210"/>
                    <a:pt x="55605" y="111210"/>
                  </a:cubicBezTo>
                  <a:cubicBezTo>
                    <a:pt x="86315" y="111210"/>
                    <a:pt x="111210" y="86315"/>
                    <a:pt x="111210" y="55605"/>
                  </a:cubicBezTo>
                  <a:close/>
                  <a:moveTo>
                    <a:pt x="1680302" y="880418"/>
                  </a:moveTo>
                  <a:cubicBezTo>
                    <a:pt x="1680302" y="849708"/>
                    <a:pt x="1655407" y="824813"/>
                    <a:pt x="1624697" y="824813"/>
                  </a:cubicBezTo>
                  <a:cubicBezTo>
                    <a:pt x="1593987" y="824813"/>
                    <a:pt x="1569091" y="849708"/>
                    <a:pt x="1569091" y="880418"/>
                  </a:cubicBezTo>
                  <a:cubicBezTo>
                    <a:pt x="1569091" y="911128"/>
                    <a:pt x="1593987" y="936024"/>
                    <a:pt x="1624697" y="936024"/>
                  </a:cubicBezTo>
                  <a:cubicBezTo>
                    <a:pt x="1655407" y="936024"/>
                    <a:pt x="1680302" y="911128"/>
                    <a:pt x="1680302" y="880418"/>
                  </a:cubicBezTo>
                  <a:close/>
                  <a:moveTo>
                    <a:pt x="1569091" y="880418"/>
                  </a:moveTo>
                  <a:lnTo>
                    <a:pt x="623799" y="880418"/>
                  </a:lnTo>
                  <a:lnTo>
                    <a:pt x="86281" y="101943"/>
                  </a:lnTo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94784" y="105389"/>
            <a:ext cx="756775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457200" latinLnBrk="0"/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Git의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기본 기능 </a:t>
            </a:r>
            <a:r>
              <a:rPr lang="en-US" altLang="ko-K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타임캡슐</a:t>
            </a:r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25805" y="1839777"/>
            <a:ext cx="1745671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lang="ko-KR" altLang="en-US" sz="2000" b="1" dirty="0">
                <a:solidFill>
                  <a:srgbClr val="345F6D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sz="2000" b="1" dirty="0" err="1">
                <a:solidFill>
                  <a:srgbClr val="345F6D"/>
                </a:solidFill>
                <a:latin typeface="나눔고딕" pitchFamily="2" charset="-127"/>
                <a:ea typeface="나눔고딕" pitchFamily="2" charset="-127"/>
              </a:rPr>
              <a:t>커밋</a:t>
            </a:r>
            <a:r>
              <a:rPr lang="en-US" altLang="ko-KR" sz="2000" b="1" dirty="0">
                <a:solidFill>
                  <a:srgbClr val="345F6D"/>
                </a:solidFill>
                <a:latin typeface="나눔고딕" pitchFamily="2" charset="-127"/>
                <a:ea typeface="나눔고딕" pitchFamily="2" charset="-127"/>
              </a:rPr>
              <a:t>(commit)”</a:t>
            </a:r>
            <a:endParaRPr sz="2000" b="1" dirty="0">
              <a:solidFill>
                <a:srgbClr val="345F6D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61541" y="2242201"/>
            <a:ext cx="184665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커밋은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현재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상태를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타임캡슐에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담는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과정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12854" y="3339012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2000" b="1" dirty="0" err="1">
                <a:solidFill>
                  <a:srgbClr val="3F6A56"/>
                </a:solidFill>
                <a:latin typeface="나눔고딕" pitchFamily="2" charset="-127"/>
                <a:ea typeface="나눔고딕" pitchFamily="2" charset="-127"/>
              </a:rPr>
              <a:t>설명</a:t>
            </a:r>
            <a:r>
              <a:rPr sz="2000" b="1" dirty="0">
                <a:solidFill>
                  <a:srgbClr val="3F6A56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3F6A56"/>
                </a:solidFill>
                <a:latin typeface="나눔고딕" pitchFamily="2" charset="-127"/>
                <a:ea typeface="나눔고딕" pitchFamily="2" charset="-127"/>
              </a:rPr>
              <a:t>메시지</a:t>
            </a:r>
            <a:endParaRPr sz="2000" b="1" dirty="0">
              <a:solidFill>
                <a:srgbClr val="3F6A56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85613" y="3779299"/>
            <a:ext cx="1306448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 defTabSz="457200" latinLnBrk="0"/>
            <a:r>
              <a:rPr sz="16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Git의</a:t>
            </a:r>
            <a:r>
              <a:rPr sz="16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타임캡슐</a:t>
            </a:r>
            <a:r>
              <a:rPr sz="16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개념</a:t>
            </a:r>
            <a:endParaRPr sz="1600" b="1" dirty="0">
              <a:solidFill>
                <a:srgbClr val="4E88E7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94339" y="3817457"/>
            <a:ext cx="1461939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내용을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기록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3901" y="4786698"/>
            <a:ext cx="1827423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2000" b="1" dirty="0" err="1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이전</a:t>
            </a:r>
            <a:r>
              <a:rPr sz="2000" b="1" dirty="0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상태로</a:t>
            </a:r>
            <a:r>
              <a:rPr sz="2000" b="1" dirty="0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000" b="1" dirty="0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복귀</a:t>
            </a:r>
            <a:endParaRPr sz="2000" b="1" dirty="0">
              <a:solidFill>
                <a:srgbClr val="59663D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6483" y="5178171"/>
            <a:ext cx="1909177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이전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상태로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돌아갈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수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있는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기능을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제공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445519" y="2101089"/>
            <a:ext cx="413068" cy="413068"/>
          </a:xfrm>
          <a:custGeom>
            <a:avLst/>
            <a:gdLst/>
            <a:ahLst/>
            <a:cxnLst/>
            <a:rect l="0" t="0" r="0" b="0"/>
            <a:pathLst>
              <a:path w="413068" h="413068">
                <a:moveTo>
                  <a:pt x="0" y="31774"/>
                </a:moveTo>
                <a:lnTo>
                  <a:pt x="190647" y="31774"/>
                </a:lnTo>
                <a:moveTo>
                  <a:pt x="63549" y="158872"/>
                </a:moveTo>
                <a:lnTo>
                  <a:pt x="190647" y="158872"/>
                </a:lnTo>
                <a:moveTo>
                  <a:pt x="0" y="285970"/>
                </a:moveTo>
                <a:lnTo>
                  <a:pt x="190647" y="285970"/>
                </a:lnTo>
                <a:moveTo>
                  <a:pt x="63549" y="413068"/>
                </a:moveTo>
                <a:lnTo>
                  <a:pt x="190647" y="413068"/>
                </a:lnTo>
                <a:moveTo>
                  <a:pt x="413068" y="270083"/>
                </a:moveTo>
                <a:lnTo>
                  <a:pt x="349519" y="206534"/>
                </a:lnTo>
                <a:lnTo>
                  <a:pt x="413068" y="142985"/>
                </a:lnTo>
                <a:moveTo>
                  <a:pt x="270083" y="413068"/>
                </a:moveTo>
                <a:lnTo>
                  <a:pt x="270083" y="0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161472" y="3097708"/>
            <a:ext cx="532769" cy="532885"/>
          </a:xfrm>
          <a:custGeom>
            <a:avLst/>
            <a:gdLst/>
            <a:ahLst/>
            <a:cxnLst/>
            <a:rect l="0" t="0" r="0" b="0"/>
            <a:pathLst>
              <a:path w="532769" h="532885">
                <a:moveTo>
                  <a:pt x="220104" y="0"/>
                </a:moveTo>
                <a:cubicBezTo>
                  <a:pt x="341665" y="0"/>
                  <a:pt x="440209" y="41492"/>
                  <a:pt x="440209" y="92675"/>
                </a:cubicBezTo>
                <a:cubicBezTo>
                  <a:pt x="440209" y="143859"/>
                  <a:pt x="341665" y="185351"/>
                  <a:pt x="220104" y="185351"/>
                </a:cubicBezTo>
                <a:cubicBezTo>
                  <a:pt x="98544" y="185351"/>
                  <a:pt x="0" y="143859"/>
                  <a:pt x="0" y="92675"/>
                </a:cubicBezTo>
                <a:cubicBezTo>
                  <a:pt x="0" y="41492"/>
                  <a:pt x="98544" y="0"/>
                  <a:pt x="220104" y="0"/>
                </a:cubicBezTo>
                <a:close/>
                <a:moveTo>
                  <a:pt x="220104" y="278003"/>
                </a:moveTo>
                <a:cubicBezTo>
                  <a:pt x="98560" y="278003"/>
                  <a:pt x="0" y="236531"/>
                  <a:pt x="0" y="185328"/>
                </a:cubicBezTo>
                <a:moveTo>
                  <a:pt x="0" y="289611"/>
                </a:moveTo>
                <a:cubicBezTo>
                  <a:pt x="0" y="335810"/>
                  <a:pt x="80326" y="374154"/>
                  <a:pt x="185351" y="381105"/>
                </a:cubicBezTo>
                <a:moveTo>
                  <a:pt x="196935" y="486060"/>
                </a:moveTo>
                <a:cubicBezTo>
                  <a:pt x="86281" y="481172"/>
                  <a:pt x="0" y="441761"/>
                  <a:pt x="0" y="393871"/>
                </a:cubicBezTo>
                <a:lnTo>
                  <a:pt x="0" y="92652"/>
                </a:lnTo>
                <a:moveTo>
                  <a:pt x="440209" y="92675"/>
                </a:moveTo>
                <a:lnTo>
                  <a:pt x="440209" y="196935"/>
                </a:lnTo>
                <a:moveTo>
                  <a:pt x="254742" y="393871"/>
                </a:moveTo>
                <a:cubicBezTo>
                  <a:pt x="254742" y="317096"/>
                  <a:pt x="316980" y="254858"/>
                  <a:pt x="393755" y="254858"/>
                </a:cubicBezTo>
                <a:cubicBezTo>
                  <a:pt x="470530" y="254858"/>
                  <a:pt x="532769" y="317096"/>
                  <a:pt x="532769" y="393871"/>
                </a:cubicBezTo>
                <a:cubicBezTo>
                  <a:pt x="532769" y="470646"/>
                  <a:pt x="470530" y="532885"/>
                  <a:pt x="393755" y="532885"/>
                </a:cubicBezTo>
                <a:cubicBezTo>
                  <a:pt x="316980" y="532885"/>
                  <a:pt x="254742" y="470646"/>
                  <a:pt x="254742" y="393871"/>
                </a:cubicBezTo>
                <a:close/>
                <a:moveTo>
                  <a:pt x="393755" y="324364"/>
                </a:moveTo>
                <a:lnTo>
                  <a:pt x="393755" y="393871"/>
                </a:lnTo>
                <a:lnTo>
                  <a:pt x="440093" y="393871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494506" y="3540210"/>
            <a:ext cx="315097" cy="426308"/>
          </a:xfrm>
          <a:custGeom>
            <a:avLst/>
            <a:gdLst/>
            <a:ahLst/>
            <a:cxnLst/>
            <a:rect l="0" t="0" r="0" b="0"/>
            <a:pathLst>
              <a:path w="315097" h="426308">
                <a:moveTo>
                  <a:pt x="315097" y="296562"/>
                </a:moveTo>
                <a:cubicBezTo>
                  <a:pt x="314461" y="308293"/>
                  <a:pt x="309837" y="319455"/>
                  <a:pt x="301992" y="328201"/>
                </a:cubicBezTo>
                <a:lnTo>
                  <a:pt x="216990" y="413203"/>
                </a:lnTo>
                <a:cubicBezTo>
                  <a:pt x="208245" y="421048"/>
                  <a:pt x="197082" y="425671"/>
                  <a:pt x="185351" y="426308"/>
                </a:cubicBezTo>
                <a:lnTo>
                  <a:pt x="18535" y="426308"/>
                </a:lnTo>
                <a:cubicBezTo>
                  <a:pt x="8298" y="426308"/>
                  <a:pt x="0" y="418009"/>
                  <a:pt x="0" y="407772"/>
                </a:cubicBezTo>
                <a:lnTo>
                  <a:pt x="0" y="166816"/>
                </a:lnTo>
                <a:cubicBezTo>
                  <a:pt x="0" y="156579"/>
                  <a:pt x="8298" y="148281"/>
                  <a:pt x="18535" y="148281"/>
                </a:cubicBezTo>
                <a:lnTo>
                  <a:pt x="296562" y="148281"/>
                </a:lnTo>
                <a:cubicBezTo>
                  <a:pt x="306798" y="148281"/>
                  <a:pt x="315097" y="156579"/>
                  <a:pt x="315097" y="166816"/>
                </a:cubicBezTo>
                <a:close/>
                <a:moveTo>
                  <a:pt x="310556" y="315097"/>
                </a:moveTo>
                <a:lnTo>
                  <a:pt x="222421" y="315097"/>
                </a:lnTo>
                <a:cubicBezTo>
                  <a:pt x="212184" y="315097"/>
                  <a:pt x="203886" y="323395"/>
                  <a:pt x="203886" y="333632"/>
                </a:cubicBezTo>
                <a:lnTo>
                  <a:pt x="203886" y="421766"/>
                </a:lnTo>
                <a:moveTo>
                  <a:pt x="148281" y="0"/>
                </a:moveTo>
                <a:cubicBezTo>
                  <a:pt x="178991" y="0"/>
                  <a:pt x="203886" y="24895"/>
                  <a:pt x="203886" y="55605"/>
                </a:cubicBezTo>
                <a:cubicBezTo>
                  <a:pt x="203886" y="86315"/>
                  <a:pt x="178991" y="111210"/>
                  <a:pt x="148281" y="111210"/>
                </a:cubicBezTo>
                <a:cubicBezTo>
                  <a:pt x="117571" y="111210"/>
                  <a:pt x="92675" y="86315"/>
                  <a:pt x="92675" y="55605"/>
                </a:cubicBezTo>
                <a:cubicBezTo>
                  <a:pt x="92675" y="24895"/>
                  <a:pt x="117571" y="0"/>
                  <a:pt x="148281" y="0"/>
                </a:cubicBezTo>
                <a:close/>
                <a:moveTo>
                  <a:pt x="148281" y="111210"/>
                </a:moveTo>
                <a:lnTo>
                  <a:pt x="148281" y="166816"/>
                </a:lnTo>
                <a:moveTo>
                  <a:pt x="166816" y="55605"/>
                </a:moveTo>
                <a:cubicBezTo>
                  <a:pt x="166816" y="45368"/>
                  <a:pt x="158517" y="37070"/>
                  <a:pt x="148281" y="37070"/>
                </a:cubicBezTo>
                <a:moveTo>
                  <a:pt x="213154" y="222421"/>
                </a:moveTo>
                <a:lnTo>
                  <a:pt x="64872" y="222421"/>
                </a:lnTo>
                <a:moveTo>
                  <a:pt x="213154" y="278027"/>
                </a:moveTo>
                <a:lnTo>
                  <a:pt x="64872" y="278027"/>
                </a:lnTo>
                <a:moveTo>
                  <a:pt x="157548" y="333632"/>
                </a:moveTo>
                <a:lnTo>
                  <a:pt x="64872" y="333632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457464" y="5008238"/>
            <a:ext cx="389209" cy="381734"/>
          </a:xfrm>
          <a:custGeom>
            <a:avLst/>
            <a:gdLst/>
            <a:ahLst/>
            <a:cxnLst/>
            <a:rect l="0" t="0" r="0" b="0"/>
            <a:pathLst>
              <a:path w="389209" h="381734">
                <a:moveTo>
                  <a:pt x="315068" y="116689"/>
                </a:moveTo>
                <a:cubicBezTo>
                  <a:pt x="356015" y="116689"/>
                  <a:pt x="389209" y="149883"/>
                  <a:pt x="389209" y="190830"/>
                </a:cubicBezTo>
                <a:cubicBezTo>
                  <a:pt x="389209" y="231776"/>
                  <a:pt x="356015" y="264970"/>
                  <a:pt x="315068" y="264970"/>
                </a:cubicBezTo>
                <a:cubicBezTo>
                  <a:pt x="274122" y="264970"/>
                  <a:pt x="240928" y="231776"/>
                  <a:pt x="240928" y="190830"/>
                </a:cubicBezTo>
                <a:cubicBezTo>
                  <a:pt x="240928" y="149883"/>
                  <a:pt x="274122" y="116689"/>
                  <a:pt x="315068" y="116689"/>
                </a:cubicBezTo>
                <a:close/>
                <a:moveTo>
                  <a:pt x="277998" y="190830"/>
                </a:moveTo>
                <a:cubicBezTo>
                  <a:pt x="277998" y="211303"/>
                  <a:pt x="294595" y="227900"/>
                  <a:pt x="315068" y="227900"/>
                </a:cubicBezTo>
                <a:cubicBezTo>
                  <a:pt x="335542" y="227900"/>
                  <a:pt x="352139" y="211303"/>
                  <a:pt x="352139" y="190830"/>
                </a:cubicBezTo>
                <a:cubicBezTo>
                  <a:pt x="352139" y="170356"/>
                  <a:pt x="335542" y="153759"/>
                  <a:pt x="315068" y="153759"/>
                </a:cubicBezTo>
                <a:cubicBezTo>
                  <a:pt x="294595" y="153759"/>
                  <a:pt x="277998" y="170356"/>
                  <a:pt x="277998" y="190830"/>
                </a:cubicBezTo>
                <a:close/>
                <a:moveTo>
                  <a:pt x="312603" y="302078"/>
                </a:moveTo>
                <a:cubicBezTo>
                  <a:pt x="265554" y="359834"/>
                  <a:pt x="187250" y="381734"/>
                  <a:pt x="117064" y="356765"/>
                </a:cubicBezTo>
                <a:cubicBezTo>
                  <a:pt x="46878" y="331796"/>
                  <a:pt x="0" y="265362"/>
                  <a:pt x="0" y="190867"/>
                </a:cubicBezTo>
                <a:cubicBezTo>
                  <a:pt x="0" y="116372"/>
                  <a:pt x="46878" y="49938"/>
                  <a:pt x="117064" y="24969"/>
                </a:cubicBezTo>
                <a:cubicBezTo>
                  <a:pt x="187250" y="0"/>
                  <a:pt x="265554" y="21899"/>
                  <a:pt x="312603" y="79656"/>
                </a:cubicBezTo>
                <a:moveTo>
                  <a:pt x="166787" y="227900"/>
                </a:moveTo>
                <a:lnTo>
                  <a:pt x="194590" y="190830"/>
                </a:lnTo>
                <a:lnTo>
                  <a:pt x="166787" y="153759"/>
                </a:lnTo>
                <a:moveTo>
                  <a:pt x="194590" y="190830"/>
                </a:moveTo>
                <a:lnTo>
                  <a:pt x="74111" y="190830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08422" y="2596879"/>
            <a:ext cx="1310400" cy="1308863"/>
            <a:chOff x="2854800" y="2199600"/>
            <a:chExt cx="1310400" cy="1308863"/>
          </a:xfrm>
        </p:grpSpPr>
        <p:sp>
          <p:nvSpPr>
            <p:cNvPr id="2" name="Rounded Rectangle 1"/>
            <p:cNvSpPr/>
            <p:nvPr/>
          </p:nvSpPr>
          <p:spPr>
            <a:xfrm>
              <a:off x="2854800" y="2199600"/>
              <a:ext cx="1310400" cy="1308863"/>
            </a:xfrm>
            <a:custGeom>
              <a:avLst/>
              <a:gdLst/>
              <a:ahLst/>
              <a:cxnLst/>
              <a:rect l="0" t="0" r="0" b="0"/>
              <a:pathLst>
                <a:path w="1310400" h="1308863">
                  <a:moveTo>
                    <a:pt x="345949" y="77429"/>
                  </a:moveTo>
                  <a:cubicBezTo>
                    <a:pt x="438062" y="28022"/>
                    <a:pt x="543358" y="0"/>
                    <a:pt x="655200" y="0"/>
                  </a:cubicBezTo>
                  <a:cubicBezTo>
                    <a:pt x="789320" y="0"/>
                    <a:pt x="914027" y="40297"/>
                    <a:pt x="1017868" y="109444"/>
                  </a:cubicBezTo>
                  <a:lnTo>
                    <a:pt x="1025700" y="175500"/>
                  </a:lnTo>
                  <a:lnTo>
                    <a:pt x="1090900" y="165852"/>
                  </a:lnTo>
                  <a:cubicBezTo>
                    <a:pt x="1225582" y="285854"/>
                    <a:pt x="1310400" y="460621"/>
                    <a:pt x="1310400" y="655200"/>
                  </a:cubicBezTo>
                  <a:cubicBezTo>
                    <a:pt x="1310400" y="707687"/>
                    <a:pt x="1304230" y="758733"/>
                    <a:pt x="1292569" y="807651"/>
                  </a:cubicBezTo>
                  <a:lnTo>
                    <a:pt x="1232400" y="838500"/>
                  </a:lnTo>
                  <a:lnTo>
                    <a:pt x="1264091" y="897623"/>
                  </a:lnTo>
                  <a:cubicBezTo>
                    <a:pt x="1173018" y="1126156"/>
                    <a:pt x="957021" y="1291360"/>
                    <a:pt x="700460" y="1308863"/>
                  </a:cubicBezTo>
                  <a:lnTo>
                    <a:pt x="655199" y="1263600"/>
                  </a:lnTo>
                  <a:lnTo>
                    <a:pt x="609938" y="1308863"/>
                  </a:lnTo>
                  <a:cubicBezTo>
                    <a:pt x="350259" y="1291141"/>
                    <a:pt x="132135" y="1122115"/>
                    <a:pt x="43047" y="889270"/>
                  </a:cubicBezTo>
                  <a:lnTo>
                    <a:pt x="74100" y="830700"/>
                  </a:lnTo>
                  <a:lnTo>
                    <a:pt x="16028" y="799882"/>
                  </a:lnTo>
                  <a:cubicBezTo>
                    <a:pt x="5537" y="753338"/>
                    <a:pt x="0" y="704915"/>
                    <a:pt x="0" y="655200"/>
                  </a:cubicBezTo>
                  <a:cubicBezTo>
                    <a:pt x="0" y="432918"/>
                    <a:pt x="110689" y="236490"/>
                    <a:pt x="279956" y="118028"/>
                  </a:cubicBezTo>
                  <a:lnTo>
                    <a:pt x="335399" y="128700"/>
                  </a:lnTo>
                  <a:close/>
                </a:path>
              </a:pathLst>
            </a:custGeom>
            <a:gradFill rotWithShape="1">
              <a:gsLst>
                <a:gs pos="0">
                  <a:srgbClr val="D9D9D9"/>
                </a:gs>
                <a:gs pos="100000">
                  <a:srgbClr val="BCBCBC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854800" y="2199600"/>
              <a:ext cx="1310399" cy="1308861"/>
            </a:xfrm>
            <a:custGeom>
              <a:avLst/>
              <a:gdLst/>
              <a:ahLst/>
              <a:cxnLst/>
              <a:rect l="0" t="0" r="0" b="0"/>
              <a:pathLst>
                <a:path w="1310399" h="1308861">
                  <a:moveTo>
                    <a:pt x="345949" y="77429"/>
                  </a:moveTo>
                  <a:cubicBezTo>
                    <a:pt x="438062" y="28022"/>
                    <a:pt x="543358" y="0"/>
                    <a:pt x="655199" y="0"/>
                  </a:cubicBezTo>
                  <a:cubicBezTo>
                    <a:pt x="789317" y="0"/>
                    <a:pt x="914023" y="40297"/>
                    <a:pt x="1017870" y="109444"/>
                  </a:cubicBezTo>
                  <a:lnTo>
                    <a:pt x="1025699" y="175500"/>
                  </a:lnTo>
                  <a:lnTo>
                    <a:pt x="1090900" y="165852"/>
                  </a:lnTo>
                  <a:cubicBezTo>
                    <a:pt x="1225582" y="285854"/>
                    <a:pt x="1310399" y="460621"/>
                    <a:pt x="1310399" y="655200"/>
                  </a:cubicBezTo>
                  <a:cubicBezTo>
                    <a:pt x="1310399" y="707687"/>
                    <a:pt x="1304228" y="758733"/>
                    <a:pt x="1292570" y="807651"/>
                  </a:cubicBezTo>
                  <a:lnTo>
                    <a:pt x="1232399" y="838496"/>
                  </a:lnTo>
                  <a:lnTo>
                    <a:pt x="1264089" y="897623"/>
                  </a:lnTo>
                  <a:cubicBezTo>
                    <a:pt x="1173022" y="1126154"/>
                    <a:pt x="957023" y="1291356"/>
                    <a:pt x="700460" y="1308861"/>
                  </a:cubicBezTo>
                  <a:lnTo>
                    <a:pt x="655199" y="1263599"/>
                  </a:lnTo>
                  <a:lnTo>
                    <a:pt x="609938" y="1308861"/>
                  </a:lnTo>
                  <a:cubicBezTo>
                    <a:pt x="350259" y="1291143"/>
                    <a:pt x="132135" y="1122118"/>
                    <a:pt x="43047" y="889267"/>
                  </a:cubicBezTo>
                  <a:lnTo>
                    <a:pt x="74100" y="830703"/>
                  </a:lnTo>
                  <a:lnTo>
                    <a:pt x="16028" y="799883"/>
                  </a:lnTo>
                  <a:cubicBezTo>
                    <a:pt x="5537" y="753338"/>
                    <a:pt x="0" y="704915"/>
                    <a:pt x="0" y="655200"/>
                  </a:cubicBezTo>
                  <a:cubicBezTo>
                    <a:pt x="0" y="432918"/>
                    <a:pt x="110689" y="236490"/>
                    <a:pt x="279956" y="118028"/>
                  </a:cubicBezTo>
                  <a:lnTo>
                    <a:pt x="335399" y="128700"/>
                  </a:ln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71501" y="1380078"/>
            <a:ext cx="1792116" cy="1520079"/>
            <a:chOff x="1717879" y="982799"/>
            <a:chExt cx="1792116" cy="1520079"/>
          </a:xfrm>
        </p:grpSpPr>
        <p:sp>
          <p:nvSpPr>
            <p:cNvPr id="5" name="Rounded Rectangle 4"/>
            <p:cNvSpPr/>
            <p:nvPr/>
          </p:nvSpPr>
          <p:spPr>
            <a:xfrm>
              <a:off x="1717879" y="982799"/>
              <a:ext cx="1792112" cy="1520079"/>
            </a:xfrm>
            <a:custGeom>
              <a:avLst/>
              <a:gdLst/>
              <a:ahLst/>
              <a:cxnLst/>
              <a:rect l="0" t="0" r="0" b="0"/>
              <a:pathLst>
                <a:path w="1792112" h="1520079">
                  <a:moveTo>
                    <a:pt x="675963" y="369140"/>
                  </a:moveTo>
                  <a:cubicBezTo>
                    <a:pt x="998719" y="129431"/>
                    <a:pt x="1390077" y="0"/>
                    <a:pt x="1792112" y="0"/>
                  </a:cubicBezTo>
                  <a:lnTo>
                    <a:pt x="1792112" y="654302"/>
                  </a:lnTo>
                  <a:cubicBezTo>
                    <a:pt x="1623094" y="654302"/>
                    <a:pt x="1456969" y="689472"/>
                    <a:pt x="1303918" y="756448"/>
                  </a:cubicBezTo>
                  <a:lnTo>
                    <a:pt x="1474441" y="1009967"/>
                  </a:lnTo>
                  <a:lnTo>
                    <a:pt x="1552106" y="957730"/>
                  </a:lnTo>
                  <a:lnTo>
                    <a:pt x="1472312" y="1345500"/>
                  </a:lnTo>
                  <a:lnTo>
                    <a:pt x="1086118" y="1271166"/>
                  </a:lnTo>
                  <a:lnTo>
                    <a:pt x="1163783" y="1218929"/>
                  </a:lnTo>
                  <a:lnTo>
                    <a:pt x="987987" y="957574"/>
                  </a:lnTo>
                  <a:cubicBezTo>
                    <a:pt x="817822" y="1107210"/>
                    <a:pt x="692253" y="1301874"/>
                    <a:pt x="626380" y="1520079"/>
                  </a:cubicBezTo>
                  <a:lnTo>
                    <a:pt x="0" y="1330976"/>
                  </a:lnTo>
                  <a:cubicBezTo>
                    <a:pt x="116191" y="946101"/>
                    <a:pt x="353204" y="608848"/>
                    <a:pt x="675963" y="369140"/>
                  </a:cubicBezTo>
                  <a:close/>
                </a:path>
              </a:pathLst>
            </a:custGeom>
            <a:gradFill rotWithShape="1">
              <a:gsLst>
                <a:gs pos="0">
                  <a:srgbClr val="9CC2FF"/>
                </a:gs>
                <a:gs pos="100000">
                  <a:srgbClr val="4F92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17879" y="982799"/>
              <a:ext cx="1792116" cy="1520076"/>
            </a:xfrm>
            <a:custGeom>
              <a:avLst/>
              <a:gdLst/>
              <a:ahLst/>
              <a:cxnLst/>
              <a:rect l="0" t="0" r="0" b="0"/>
              <a:pathLst>
                <a:path w="1792116" h="1520076">
                  <a:moveTo>
                    <a:pt x="675963" y="369140"/>
                  </a:moveTo>
                  <a:cubicBezTo>
                    <a:pt x="998722" y="129431"/>
                    <a:pt x="1390079" y="0"/>
                    <a:pt x="1792116" y="0"/>
                  </a:cubicBezTo>
                  <a:lnTo>
                    <a:pt x="1792116" y="654302"/>
                  </a:lnTo>
                  <a:cubicBezTo>
                    <a:pt x="1623091" y="654302"/>
                    <a:pt x="1456969" y="689472"/>
                    <a:pt x="1303920" y="756448"/>
                  </a:cubicBezTo>
                  <a:lnTo>
                    <a:pt x="1474444" y="1009967"/>
                  </a:lnTo>
                  <a:lnTo>
                    <a:pt x="1552109" y="957727"/>
                  </a:lnTo>
                  <a:lnTo>
                    <a:pt x="1472316" y="1345500"/>
                  </a:lnTo>
                  <a:lnTo>
                    <a:pt x="1086116" y="1271167"/>
                  </a:lnTo>
                  <a:lnTo>
                    <a:pt x="1163781" y="1218927"/>
                  </a:lnTo>
                  <a:lnTo>
                    <a:pt x="987989" y="957575"/>
                  </a:lnTo>
                  <a:cubicBezTo>
                    <a:pt x="817824" y="1107212"/>
                    <a:pt x="692253" y="1301876"/>
                    <a:pt x="626380" y="1520076"/>
                  </a:cubicBezTo>
                  <a:lnTo>
                    <a:pt x="0" y="1330978"/>
                  </a:lnTo>
                  <a:cubicBezTo>
                    <a:pt x="116191" y="946097"/>
                    <a:pt x="353204" y="608848"/>
                    <a:pt x="675963" y="369140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60279" y="2705290"/>
            <a:ext cx="1322242" cy="2051361"/>
            <a:chOff x="1606657" y="2308011"/>
            <a:chExt cx="1322242" cy="2051361"/>
          </a:xfrm>
        </p:grpSpPr>
        <p:sp>
          <p:nvSpPr>
            <p:cNvPr id="8" name="Rounded Rectangle 7"/>
            <p:cNvSpPr/>
            <p:nvPr/>
          </p:nvSpPr>
          <p:spPr>
            <a:xfrm>
              <a:off x="1606657" y="2308011"/>
              <a:ext cx="1322242" cy="2051361"/>
            </a:xfrm>
            <a:custGeom>
              <a:avLst/>
              <a:gdLst/>
              <a:ahLst/>
              <a:cxnLst/>
              <a:rect l="0" t="0" r="0" b="0"/>
              <a:pathLst>
                <a:path w="1322242" h="2051361">
                  <a:moveTo>
                    <a:pt x="112977" y="0"/>
                  </a:moveTo>
                  <a:lnTo>
                    <a:pt x="738746" y="191113"/>
                  </a:lnTo>
                  <a:cubicBezTo>
                    <a:pt x="686500" y="362183"/>
                    <a:pt x="672838" y="541773"/>
                    <a:pt x="697621" y="717162"/>
                  </a:cubicBezTo>
                  <a:lnTo>
                    <a:pt x="1005492" y="630910"/>
                  </a:lnTo>
                  <a:lnTo>
                    <a:pt x="980243" y="540781"/>
                  </a:lnTo>
                  <a:lnTo>
                    <a:pt x="1322242" y="722287"/>
                  </a:lnTo>
                  <a:lnTo>
                    <a:pt x="1131743" y="1081563"/>
                  </a:lnTo>
                  <a:lnTo>
                    <a:pt x="1106494" y="991426"/>
                  </a:lnTo>
                  <a:lnTo>
                    <a:pt x="806412" y="1075503"/>
                  </a:lnTo>
                  <a:cubicBezTo>
                    <a:pt x="891854" y="1252773"/>
                    <a:pt x="1019376" y="1407455"/>
                    <a:pt x="1178808" y="1525485"/>
                  </a:cubicBezTo>
                  <a:lnTo>
                    <a:pt x="789498" y="2051361"/>
                  </a:lnTo>
                  <a:cubicBezTo>
                    <a:pt x="478623" y="1821214"/>
                    <a:pt x="246670" y="1500431"/>
                    <a:pt x="125527" y="1133098"/>
                  </a:cubicBezTo>
                  <a:cubicBezTo>
                    <a:pt x="4384" y="765764"/>
                    <a:pt x="0" y="369925"/>
                    <a:pt x="1129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188"/>
                </a:gs>
                <a:gs pos="100000">
                  <a:srgbClr val="FA963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06658" y="2308011"/>
              <a:ext cx="1322241" cy="2051359"/>
            </a:xfrm>
            <a:custGeom>
              <a:avLst/>
              <a:gdLst/>
              <a:ahLst/>
              <a:cxnLst/>
              <a:rect l="0" t="0" r="0" b="0"/>
              <a:pathLst>
                <a:path w="1322241" h="2051359">
                  <a:moveTo>
                    <a:pt x="112976" y="0"/>
                  </a:moveTo>
                  <a:lnTo>
                    <a:pt x="738745" y="191113"/>
                  </a:lnTo>
                  <a:cubicBezTo>
                    <a:pt x="686499" y="362183"/>
                    <a:pt x="672838" y="541773"/>
                    <a:pt x="697621" y="717162"/>
                  </a:cubicBezTo>
                  <a:lnTo>
                    <a:pt x="1005490" y="630910"/>
                  </a:lnTo>
                  <a:lnTo>
                    <a:pt x="980240" y="540781"/>
                  </a:lnTo>
                  <a:lnTo>
                    <a:pt x="1322241" y="722287"/>
                  </a:lnTo>
                  <a:lnTo>
                    <a:pt x="1131742" y="1081560"/>
                  </a:lnTo>
                  <a:lnTo>
                    <a:pt x="1106492" y="991429"/>
                  </a:lnTo>
                  <a:lnTo>
                    <a:pt x="806411" y="1075499"/>
                  </a:lnTo>
                  <a:cubicBezTo>
                    <a:pt x="891855" y="1252772"/>
                    <a:pt x="1019376" y="1407453"/>
                    <a:pt x="1178808" y="1525481"/>
                  </a:cubicBezTo>
                  <a:lnTo>
                    <a:pt x="789497" y="2051359"/>
                  </a:lnTo>
                  <a:cubicBezTo>
                    <a:pt x="478622" y="1821216"/>
                    <a:pt x="246669" y="1500428"/>
                    <a:pt x="125526" y="1133095"/>
                  </a:cubicBezTo>
                  <a:cubicBezTo>
                    <a:pt x="4383" y="765764"/>
                    <a:pt x="0" y="369925"/>
                    <a:pt x="112976" y="0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47224" y="3860478"/>
            <a:ext cx="2122411" cy="1275979"/>
            <a:chOff x="2393601" y="3463199"/>
            <a:chExt cx="2122411" cy="1275979"/>
          </a:xfrm>
        </p:grpSpPr>
        <p:sp>
          <p:nvSpPr>
            <p:cNvPr id="11" name="Rounded Rectangle 10"/>
            <p:cNvSpPr/>
            <p:nvPr/>
          </p:nvSpPr>
          <p:spPr>
            <a:xfrm>
              <a:off x="2393601" y="3463200"/>
              <a:ext cx="2122411" cy="1275978"/>
            </a:xfrm>
            <a:custGeom>
              <a:avLst/>
              <a:gdLst/>
              <a:ahLst/>
              <a:cxnLst/>
              <a:rect l="0" t="0" r="0" b="0"/>
              <a:pathLst>
                <a:path w="2122411" h="1275978">
                  <a:moveTo>
                    <a:pt x="1303598" y="594823"/>
                  </a:moveTo>
                  <a:cubicBezTo>
                    <a:pt x="1469020" y="569085"/>
                    <a:pt x="1628210" y="509375"/>
                    <a:pt x="1770787" y="418518"/>
                  </a:cubicBezTo>
                  <a:lnTo>
                    <a:pt x="2122411" y="970312"/>
                  </a:lnTo>
                  <a:cubicBezTo>
                    <a:pt x="1802579" y="1174118"/>
                    <a:pt x="1428390" y="1275978"/>
                    <a:pt x="1049380" y="1262398"/>
                  </a:cubicBezTo>
                  <a:cubicBezTo>
                    <a:pt x="670373" y="1248826"/>
                    <a:pt x="304428" y="1120446"/>
                    <a:pt x="0" y="894277"/>
                  </a:cubicBezTo>
                  <a:lnTo>
                    <a:pt x="390203" y="369061"/>
                  </a:lnTo>
                  <a:cubicBezTo>
                    <a:pt x="549453" y="487374"/>
                    <a:pt x="734582" y="564545"/>
                    <a:pt x="929198" y="594824"/>
                  </a:cubicBezTo>
                  <a:lnTo>
                    <a:pt x="929198" y="280800"/>
                  </a:lnTo>
                  <a:lnTo>
                    <a:pt x="835598" y="280800"/>
                  </a:lnTo>
                  <a:lnTo>
                    <a:pt x="1116398" y="0"/>
                  </a:lnTo>
                  <a:lnTo>
                    <a:pt x="1397198" y="280800"/>
                  </a:lnTo>
                  <a:lnTo>
                    <a:pt x="1303598" y="280800"/>
                  </a:lnTo>
                  <a:close/>
                </a:path>
              </a:pathLst>
            </a:custGeom>
            <a:gradFill rotWithShape="1">
              <a:gsLst>
                <a:gs pos="0">
                  <a:srgbClr val="FFF282"/>
                </a:gs>
                <a:gs pos="100000">
                  <a:srgbClr val="FFE714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393601" y="3463199"/>
              <a:ext cx="2122410" cy="1275977"/>
            </a:xfrm>
            <a:custGeom>
              <a:avLst/>
              <a:gdLst/>
              <a:ahLst/>
              <a:cxnLst/>
              <a:rect l="0" t="0" r="0" b="0"/>
              <a:pathLst>
                <a:path w="2122410" h="1275977">
                  <a:moveTo>
                    <a:pt x="1303596" y="594823"/>
                  </a:moveTo>
                  <a:cubicBezTo>
                    <a:pt x="1469019" y="569085"/>
                    <a:pt x="1628208" y="509375"/>
                    <a:pt x="1770788" y="418518"/>
                  </a:cubicBezTo>
                  <a:lnTo>
                    <a:pt x="2122410" y="970309"/>
                  </a:lnTo>
                  <a:cubicBezTo>
                    <a:pt x="1802579" y="1174117"/>
                    <a:pt x="1428387" y="1275977"/>
                    <a:pt x="1049380" y="1262399"/>
                  </a:cubicBezTo>
                  <a:cubicBezTo>
                    <a:pt x="670373" y="1248822"/>
                    <a:pt x="304428" y="1120449"/>
                    <a:pt x="0" y="894278"/>
                  </a:cubicBezTo>
                  <a:lnTo>
                    <a:pt x="390203" y="369061"/>
                  </a:lnTo>
                  <a:cubicBezTo>
                    <a:pt x="549453" y="487374"/>
                    <a:pt x="734582" y="564545"/>
                    <a:pt x="929196" y="594824"/>
                  </a:cubicBezTo>
                  <a:lnTo>
                    <a:pt x="929196" y="280800"/>
                  </a:lnTo>
                  <a:lnTo>
                    <a:pt x="835596" y="280800"/>
                  </a:lnTo>
                  <a:lnTo>
                    <a:pt x="1116396" y="0"/>
                  </a:lnTo>
                  <a:lnTo>
                    <a:pt x="1397196" y="280800"/>
                  </a:lnTo>
                  <a:lnTo>
                    <a:pt x="1303596" y="280800"/>
                  </a:ln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40823" y="2729517"/>
            <a:ext cx="1333347" cy="2100745"/>
            <a:chOff x="4087200" y="2332238"/>
            <a:chExt cx="1333347" cy="2100745"/>
          </a:xfrm>
        </p:grpSpPr>
        <p:sp>
          <p:nvSpPr>
            <p:cNvPr id="14" name="Rounded Rectangle 13"/>
            <p:cNvSpPr/>
            <p:nvPr/>
          </p:nvSpPr>
          <p:spPr>
            <a:xfrm>
              <a:off x="4087200" y="2332238"/>
              <a:ext cx="1333347" cy="2100742"/>
            </a:xfrm>
            <a:custGeom>
              <a:avLst/>
              <a:gdLst/>
              <a:ahLst/>
              <a:cxnLst/>
              <a:rect l="0" t="0" r="0" b="0"/>
              <a:pathLst>
                <a:path w="1333347" h="2100742">
                  <a:moveTo>
                    <a:pt x="429631" y="2100742"/>
                  </a:moveTo>
                  <a:lnTo>
                    <a:pt x="77723" y="1549134"/>
                  </a:lnTo>
                  <a:cubicBezTo>
                    <a:pt x="265355" y="1429435"/>
                    <a:pt x="415919" y="1261049"/>
                    <a:pt x="514013" y="1062968"/>
                  </a:cubicBezTo>
                  <a:lnTo>
                    <a:pt x="215792" y="965109"/>
                  </a:lnTo>
                  <a:lnTo>
                    <a:pt x="186607" y="1054037"/>
                  </a:lnTo>
                  <a:lnTo>
                    <a:pt x="0" y="705858"/>
                  </a:lnTo>
                  <a:lnTo>
                    <a:pt x="361713" y="520437"/>
                  </a:lnTo>
                  <a:lnTo>
                    <a:pt x="332529" y="609371"/>
                  </a:lnTo>
                  <a:lnTo>
                    <a:pt x="626620" y="705879"/>
                  </a:lnTo>
                  <a:cubicBezTo>
                    <a:pt x="653095" y="532018"/>
                    <a:pt x="641746" y="353449"/>
                    <a:pt x="592093" y="182644"/>
                  </a:cubicBezTo>
                  <a:lnTo>
                    <a:pt x="1220388" y="0"/>
                  </a:lnTo>
                  <a:cubicBezTo>
                    <a:pt x="1333347" y="388583"/>
                    <a:pt x="1317349" y="803306"/>
                    <a:pt x="1174789" y="1182035"/>
                  </a:cubicBezTo>
                  <a:cubicBezTo>
                    <a:pt x="1032228" y="1560764"/>
                    <a:pt x="770787" y="1883099"/>
                    <a:pt x="429631" y="2100742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87200" y="2332238"/>
              <a:ext cx="1333347" cy="2100745"/>
            </a:xfrm>
            <a:custGeom>
              <a:avLst/>
              <a:gdLst/>
              <a:ahLst/>
              <a:cxnLst/>
              <a:rect l="0" t="0" r="0" b="0"/>
              <a:pathLst>
                <a:path w="1333347" h="2100745">
                  <a:moveTo>
                    <a:pt x="429631" y="2100745"/>
                  </a:moveTo>
                  <a:lnTo>
                    <a:pt x="77723" y="1549136"/>
                  </a:lnTo>
                  <a:cubicBezTo>
                    <a:pt x="265355" y="1429434"/>
                    <a:pt x="415919" y="1261048"/>
                    <a:pt x="514013" y="1062970"/>
                  </a:cubicBezTo>
                  <a:lnTo>
                    <a:pt x="215792" y="965107"/>
                  </a:lnTo>
                  <a:lnTo>
                    <a:pt x="186607" y="1054041"/>
                  </a:lnTo>
                  <a:lnTo>
                    <a:pt x="0" y="705858"/>
                  </a:lnTo>
                  <a:lnTo>
                    <a:pt x="361713" y="520437"/>
                  </a:lnTo>
                  <a:lnTo>
                    <a:pt x="332529" y="609371"/>
                  </a:lnTo>
                  <a:lnTo>
                    <a:pt x="626620" y="705879"/>
                  </a:lnTo>
                  <a:cubicBezTo>
                    <a:pt x="653095" y="532018"/>
                    <a:pt x="641746" y="353449"/>
                    <a:pt x="592093" y="182644"/>
                  </a:cubicBezTo>
                  <a:lnTo>
                    <a:pt x="1220386" y="0"/>
                  </a:lnTo>
                  <a:cubicBezTo>
                    <a:pt x="1333347" y="388583"/>
                    <a:pt x="1317350" y="803308"/>
                    <a:pt x="1174791" y="1182036"/>
                  </a:cubicBezTo>
                  <a:cubicBezTo>
                    <a:pt x="1032232" y="1560763"/>
                    <a:pt x="770787" y="1883098"/>
                    <a:pt x="429631" y="2100745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63621" y="1380077"/>
            <a:ext cx="1796504" cy="1529674"/>
            <a:chOff x="3509999" y="982799"/>
            <a:chExt cx="1796504" cy="1529674"/>
          </a:xfrm>
        </p:grpSpPr>
        <p:sp>
          <p:nvSpPr>
            <p:cNvPr id="17" name="Rounded Rectangle 16"/>
            <p:cNvSpPr/>
            <p:nvPr/>
          </p:nvSpPr>
          <p:spPr>
            <a:xfrm>
              <a:off x="3510000" y="982799"/>
              <a:ext cx="1796503" cy="1529673"/>
            </a:xfrm>
            <a:custGeom>
              <a:avLst/>
              <a:gdLst/>
              <a:ahLst/>
              <a:cxnLst/>
              <a:rect l="0" t="0" r="0" b="0"/>
              <a:pathLst>
                <a:path w="1796503" h="1529673">
                  <a:moveTo>
                    <a:pt x="1796503" y="1345733"/>
                  </a:moveTo>
                  <a:lnTo>
                    <a:pt x="1168588" y="1529673"/>
                  </a:lnTo>
                  <a:cubicBezTo>
                    <a:pt x="1113629" y="1342060"/>
                    <a:pt x="1014616" y="1171419"/>
                    <a:pt x="880994" y="1031378"/>
                  </a:cubicBezTo>
                  <a:lnTo>
                    <a:pt x="704773" y="1277031"/>
                  </a:lnTo>
                  <a:lnTo>
                    <a:pt x="780826" y="1331584"/>
                  </a:lnTo>
                  <a:lnTo>
                    <a:pt x="370500" y="1392300"/>
                  </a:lnTo>
                  <a:lnTo>
                    <a:pt x="324501" y="1004234"/>
                  </a:lnTo>
                  <a:lnTo>
                    <a:pt x="400555" y="1058795"/>
                  </a:lnTo>
                  <a:lnTo>
                    <a:pt x="583791" y="803368"/>
                  </a:lnTo>
                  <a:cubicBezTo>
                    <a:pt x="405562" y="705999"/>
                    <a:pt x="204929" y="654302"/>
                    <a:pt x="0" y="654302"/>
                  </a:cubicBezTo>
                  <a:lnTo>
                    <a:pt x="0" y="0"/>
                  </a:lnTo>
                  <a:cubicBezTo>
                    <a:pt x="404669" y="0"/>
                    <a:pt x="798447" y="131129"/>
                    <a:pt x="1122318" y="373741"/>
                  </a:cubicBezTo>
                  <a:cubicBezTo>
                    <a:pt x="1446198" y="616353"/>
                    <a:pt x="1682740" y="957379"/>
                    <a:pt x="1796503" y="1345733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09999" y="982800"/>
              <a:ext cx="1796503" cy="1529673"/>
            </a:xfrm>
            <a:custGeom>
              <a:avLst/>
              <a:gdLst/>
              <a:ahLst/>
              <a:cxnLst/>
              <a:rect l="0" t="0" r="0" b="0"/>
              <a:pathLst>
                <a:path w="1796503" h="1529673">
                  <a:moveTo>
                    <a:pt x="1796503" y="1345733"/>
                  </a:moveTo>
                  <a:lnTo>
                    <a:pt x="1168589" y="1529673"/>
                  </a:lnTo>
                  <a:cubicBezTo>
                    <a:pt x="1113629" y="1342058"/>
                    <a:pt x="1014616" y="1171421"/>
                    <a:pt x="880994" y="1031380"/>
                  </a:cubicBezTo>
                  <a:lnTo>
                    <a:pt x="704773" y="1277029"/>
                  </a:lnTo>
                  <a:lnTo>
                    <a:pt x="780828" y="1331587"/>
                  </a:lnTo>
                  <a:lnTo>
                    <a:pt x="370500" y="1392300"/>
                  </a:lnTo>
                  <a:lnTo>
                    <a:pt x="324501" y="1004233"/>
                  </a:lnTo>
                  <a:lnTo>
                    <a:pt x="400555" y="1058793"/>
                  </a:lnTo>
                  <a:lnTo>
                    <a:pt x="583791" y="803365"/>
                  </a:lnTo>
                  <a:cubicBezTo>
                    <a:pt x="405562" y="705999"/>
                    <a:pt x="204929" y="654302"/>
                    <a:pt x="0" y="654302"/>
                  </a:cubicBezTo>
                  <a:lnTo>
                    <a:pt x="0" y="0"/>
                  </a:lnTo>
                  <a:cubicBezTo>
                    <a:pt x="404669" y="0"/>
                    <a:pt x="798443" y="131129"/>
                    <a:pt x="1122321" y="373741"/>
                  </a:cubicBezTo>
                  <a:cubicBezTo>
                    <a:pt x="1446199" y="616353"/>
                    <a:pt x="1682740" y="957383"/>
                    <a:pt x="1796503" y="1345733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449300" y="1693097"/>
            <a:ext cx="1704428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실험적 작업을 위해 </a:t>
            </a:r>
            <a:endParaRPr lang="en-US" altLang="ko-KR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새로운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공간을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만드는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과정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1523" y="1809178"/>
            <a:ext cx="1904367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프로젝트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사항을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추적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및 검토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하는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도구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5326" y="1165113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92BD39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2000" b="1" dirty="0">
                <a:solidFill>
                  <a:srgbClr val="92BD39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92BD39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endParaRPr sz="2000" b="1" dirty="0">
              <a:solidFill>
                <a:srgbClr val="92BD3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24285" y="1189453"/>
            <a:ext cx="1827423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20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버전</a:t>
            </a:r>
            <a:r>
              <a:rPr sz="20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관리</a:t>
            </a:r>
            <a:r>
              <a:rPr sz="20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시스템</a:t>
            </a:r>
            <a:endParaRPr sz="2000" b="1" dirty="0">
              <a:solidFill>
                <a:srgbClr val="4E88E7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7561" y="2903383"/>
            <a:ext cx="961802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개발과정의</a:t>
            </a:r>
            <a:endParaRPr lang="en-US" altLang="ko-KR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sz="16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유연성</a:t>
            </a:r>
            <a:r>
              <a:rPr sz="16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및</a:t>
            </a:r>
            <a:r>
              <a:rPr sz="16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효율성</a:t>
            </a:r>
            <a:endParaRPr sz="16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34200" y="3515871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2000" b="1" dirty="0" err="1">
                <a:solidFill>
                  <a:srgbClr val="DE8431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2000" b="1" dirty="0">
                <a:solidFill>
                  <a:srgbClr val="DE843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DE8431"/>
                </a:solidFill>
                <a:latin typeface="나눔고딕" pitchFamily="2" charset="-127"/>
                <a:ea typeface="나눔고딕" pitchFamily="2" charset="-127"/>
              </a:rPr>
              <a:t>병합</a:t>
            </a:r>
            <a:endParaRPr sz="2000" b="1" dirty="0">
              <a:solidFill>
                <a:srgbClr val="DE843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61321" y="3537000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1EABDA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2000" b="1" dirty="0">
                <a:solidFill>
                  <a:srgbClr val="1EABDA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1EABDA"/>
                </a:solidFill>
                <a:latin typeface="나눔고딕" pitchFamily="2" charset="-127"/>
                <a:ea typeface="나눔고딕" pitchFamily="2" charset="-127"/>
              </a:rPr>
              <a:t>전환</a:t>
            </a:r>
            <a:endParaRPr sz="2000" b="1" dirty="0">
              <a:solidFill>
                <a:srgbClr val="1EABDA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47339" y="4345645"/>
            <a:ext cx="1712072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사항을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          </a:t>
            </a:r>
          </a:p>
          <a:p>
            <a:pPr algn="r"/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메인 </a:t>
            </a:r>
            <a:r>
              <a:rPr lang="ko-KR" altLang="en-US"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통합</a:t>
            </a:r>
          </a:p>
          <a:p>
            <a:pPr algn="r"/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0045" y="125620"/>
            <a:ext cx="609683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의</a:t>
            </a:r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고급 기능 </a:t>
            </a:r>
            <a:r>
              <a:rPr lang="en-US" altLang="ko-K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활용</a:t>
            </a:r>
            <a:endParaRPr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18671" y="4244262"/>
            <a:ext cx="1712007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다른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환경으로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이동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04753" y="6081861"/>
            <a:ext cx="2414851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독립적인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수행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후</a:t>
            </a:r>
            <a:endParaRPr lang="en-US" altLang="ko-KR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변경사항 저장</a:t>
            </a:r>
          </a:p>
          <a:p>
            <a:pPr algn="ctr"/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25905" y="5316851"/>
            <a:ext cx="1953117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2000" b="1" dirty="0" err="1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lang="ko-KR" altLang="en-US"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에서</a:t>
            </a:r>
            <a:r>
              <a:rPr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r>
              <a:rPr lang="en-US"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algn="ctr"/>
            <a:r>
              <a:rPr lang="ko-KR" altLang="en-US"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및 변경사항 </a:t>
            </a:r>
            <a:r>
              <a:rPr lang="ko-KR" altLang="en-US" sz="2000" b="1" dirty="0" err="1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커밋</a:t>
            </a:r>
            <a:endParaRPr sz="2000" b="1" dirty="0">
              <a:solidFill>
                <a:srgbClr val="E0CB15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284475" y="1802483"/>
            <a:ext cx="364697" cy="365388"/>
          </a:xfrm>
          <a:custGeom>
            <a:avLst/>
            <a:gdLst/>
            <a:ahLst/>
            <a:cxnLst/>
            <a:rect l="0" t="0" r="0" b="0"/>
            <a:pathLst>
              <a:path w="364697" h="365388">
                <a:moveTo>
                  <a:pt x="244668" y="258940"/>
                </a:moveTo>
                <a:cubicBezTo>
                  <a:pt x="244665" y="272003"/>
                  <a:pt x="255254" y="282593"/>
                  <a:pt x="268317" y="282593"/>
                </a:cubicBezTo>
                <a:cubicBezTo>
                  <a:pt x="281380" y="282593"/>
                  <a:pt x="291969" y="272003"/>
                  <a:pt x="291967" y="258940"/>
                </a:cubicBezTo>
                <a:cubicBezTo>
                  <a:pt x="291969" y="245877"/>
                  <a:pt x="281380" y="235286"/>
                  <a:pt x="268317" y="235286"/>
                </a:cubicBezTo>
                <a:cubicBezTo>
                  <a:pt x="255254" y="235286"/>
                  <a:pt x="244665" y="245877"/>
                  <a:pt x="244668" y="258940"/>
                </a:cubicBezTo>
                <a:moveTo>
                  <a:pt x="288410" y="167414"/>
                </a:moveTo>
                <a:lnTo>
                  <a:pt x="295383" y="190331"/>
                </a:lnTo>
                <a:cubicBezTo>
                  <a:pt x="297741" y="198246"/>
                  <a:pt x="305860" y="202952"/>
                  <a:pt x="313901" y="201064"/>
                </a:cubicBezTo>
                <a:lnTo>
                  <a:pt x="337113" y="195682"/>
                </a:lnTo>
                <a:cubicBezTo>
                  <a:pt x="346148" y="193647"/>
                  <a:pt x="355454" y="197734"/>
                  <a:pt x="360068" y="205763"/>
                </a:cubicBezTo>
                <a:cubicBezTo>
                  <a:pt x="364682" y="213793"/>
                  <a:pt x="363528" y="223891"/>
                  <a:pt x="357222" y="230672"/>
                </a:cubicBezTo>
                <a:lnTo>
                  <a:pt x="340967" y="248191"/>
                </a:lnTo>
                <a:cubicBezTo>
                  <a:pt x="335352" y="254251"/>
                  <a:pt x="335352" y="263613"/>
                  <a:pt x="340967" y="269672"/>
                </a:cubicBezTo>
                <a:lnTo>
                  <a:pt x="357222" y="287207"/>
                </a:lnTo>
                <a:cubicBezTo>
                  <a:pt x="363538" y="293984"/>
                  <a:pt x="364697" y="304087"/>
                  <a:pt x="360080" y="312118"/>
                </a:cubicBezTo>
                <a:cubicBezTo>
                  <a:pt x="355463" y="320149"/>
                  <a:pt x="346148" y="324231"/>
                  <a:pt x="337113" y="322182"/>
                </a:cubicBezTo>
                <a:lnTo>
                  <a:pt x="313901" y="316800"/>
                </a:lnTo>
                <a:cubicBezTo>
                  <a:pt x="305856" y="314913"/>
                  <a:pt x="297735" y="319627"/>
                  <a:pt x="295383" y="327548"/>
                </a:cubicBezTo>
                <a:lnTo>
                  <a:pt x="288410" y="350449"/>
                </a:lnTo>
                <a:cubicBezTo>
                  <a:pt x="285743" y="359317"/>
                  <a:pt x="277578" y="365388"/>
                  <a:pt x="268317" y="365388"/>
                </a:cubicBezTo>
                <a:cubicBezTo>
                  <a:pt x="259057" y="365388"/>
                  <a:pt x="250892" y="359317"/>
                  <a:pt x="248225" y="350449"/>
                </a:cubicBezTo>
                <a:lnTo>
                  <a:pt x="241267" y="327548"/>
                </a:lnTo>
                <a:cubicBezTo>
                  <a:pt x="238915" y="319627"/>
                  <a:pt x="230795" y="314913"/>
                  <a:pt x="222750" y="316800"/>
                </a:cubicBezTo>
                <a:lnTo>
                  <a:pt x="199537" y="322182"/>
                </a:lnTo>
                <a:cubicBezTo>
                  <a:pt x="190505" y="324221"/>
                  <a:pt x="181199" y="320136"/>
                  <a:pt x="176587" y="312108"/>
                </a:cubicBezTo>
                <a:cubicBezTo>
                  <a:pt x="171974" y="304079"/>
                  <a:pt x="173133" y="293982"/>
                  <a:pt x="179444" y="287207"/>
                </a:cubicBezTo>
                <a:lnTo>
                  <a:pt x="195684" y="269672"/>
                </a:lnTo>
                <a:cubicBezTo>
                  <a:pt x="201298" y="263613"/>
                  <a:pt x="201298" y="254251"/>
                  <a:pt x="195684" y="248191"/>
                </a:cubicBezTo>
                <a:lnTo>
                  <a:pt x="179444" y="230672"/>
                </a:lnTo>
                <a:cubicBezTo>
                  <a:pt x="173119" y="223899"/>
                  <a:pt x="171951" y="213792"/>
                  <a:pt x="176566" y="205755"/>
                </a:cubicBezTo>
                <a:cubicBezTo>
                  <a:pt x="181181" y="197719"/>
                  <a:pt x="190499" y="193632"/>
                  <a:pt x="199537" y="195682"/>
                </a:cubicBezTo>
                <a:lnTo>
                  <a:pt x="222750" y="201064"/>
                </a:lnTo>
                <a:cubicBezTo>
                  <a:pt x="230790" y="202952"/>
                  <a:pt x="238909" y="198246"/>
                  <a:pt x="241267" y="190331"/>
                </a:cubicBezTo>
                <a:lnTo>
                  <a:pt x="248240" y="167414"/>
                </a:lnTo>
                <a:cubicBezTo>
                  <a:pt x="250916" y="158560"/>
                  <a:pt x="259075" y="152502"/>
                  <a:pt x="268325" y="152502"/>
                </a:cubicBezTo>
                <a:cubicBezTo>
                  <a:pt x="277575" y="152502"/>
                  <a:pt x="285734" y="158560"/>
                  <a:pt x="288410" y="167414"/>
                </a:cubicBezTo>
                <a:close/>
                <a:moveTo>
                  <a:pt x="129524" y="318703"/>
                </a:moveTo>
                <a:cubicBezTo>
                  <a:pt x="53179" y="302698"/>
                  <a:pt x="0" y="233292"/>
                  <a:pt x="4409" y="155412"/>
                </a:cubicBezTo>
                <a:cubicBezTo>
                  <a:pt x="8818" y="77532"/>
                  <a:pt x="69492" y="14572"/>
                  <a:pt x="147155" y="7286"/>
                </a:cubicBezTo>
                <a:cubicBezTo>
                  <a:pt x="224818" y="0"/>
                  <a:pt x="296144" y="50576"/>
                  <a:pt x="314961" y="126277"/>
                </a:cubicBezTo>
                <a:moveTo>
                  <a:pt x="98777" y="205572"/>
                </a:moveTo>
                <a:lnTo>
                  <a:pt x="155670" y="162906"/>
                </a:lnTo>
                <a:lnTo>
                  <a:pt x="155670" y="77558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7020222" y="1860263"/>
            <a:ext cx="358800" cy="346865"/>
          </a:xfrm>
          <a:custGeom>
            <a:avLst/>
            <a:gdLst/>
            <a:ahLst/>
            <a:cxnLst/>
            <a:rect l="0" t="0" r="0" b="0"/>
            <a:pathLst>
              <a:path w="358800" h="346865">
                <a:moveTo>
                  <a:pt x="0" y="175265"/>
                </a:moveTo>
                <a:lnTo>
                  <a:pt x="358800" y="175265"/>
                </a:lnTo>
                <a:moveTo>
                  <a:pt x="338270" y="11465"/>
                </a:moveTo>
                <a:cubicBezTo>
                  <a:pt x="338270" y="11465"/>
                  <a:pt x="297382" y="116078"/>
                  <a:pt x="235560" y="91930"/>
                </a:cubicBezTo>
                <a:cubicBezTo>
                  <a:pt x="219970" y="86166"/>
                  <a:pt x="208707" y="72435"/>
                  <a:pt x="206104" y="56020"/>
                </a:cubicBezTo>
                <a:cubicBezTo>
                  <a:pt x="203502" y="39604"/>
                  <a:pt x="209965" y="23062"/>
                  <a:pt x="223008" y="12760"/>
                </a:cubicBezTo>
                <a:cubicBezTo>
                  <a:pt x="236050" y="2457"/>
                  <a:pt x="253639" y="0"/>
                  <a:pt x="269006" y="6332"/>
                </a:cubicBezTo>
                <a:cubicBezTo>
                  <a:pt x="291454" y="13014"/>
                  <a:pt x="315082" y="14765"/>
                  <a:pt x="338270" y="11465"/>
                </a:cubicBezTo>
                <a:close/>
                <a:moveTo>
                  <a:pt x="270285" y="45192"/>
                </a:moveTo>
                <a:cubicBezTo>
                  <a:pt x="237150" y="45992"/>
                  <a:pt x="206343" y="62408"/>
                  <a:pt x="187200" y="89465"/>
                </a:cubicBezTo>
                <a:moveTo>
                  <a:pt x="105377" y="6332"/>
                </a:moveTo>
                <a:cubicBezTo>
                  <a:pt x="120729" y="70"/>
                  <a:pt x="138264" y="2562"/>
                  <a:pt x="151263" y="12853"/>
                </a:cubicBezTo>
                <a:cubicBezTo>
                  <a:pt x="164262" y="23144"/>
                  <a:pt x="170710" y="39639"/>
                  <a:pt x="168137" y="56018"/>
                </a:cubicBezTo>
                <a:cubicBezTo>
                  <a:pt x="165564" y="72397"/>
                  <a:pt x="154368" y="86120"/>
                  <a:pt x="138839" y="91930"/>
                </a:cubicBezTo>
                <a:cubicBezTo>
                  <a:pt x="77001" y="116078"/>
                  <a:pt x="36129" y="11465"/>
                  <a:pt x="36129" y="11465"/>
                </a:cubicBezTo>
                <a:cubicBezTo>
                  <a:pt x="59312" y="14763"/>
                  <a:pt x="82934" y="13012"/>
                  <a:pt x="105377" y="6332"/>
                </a:cubicBezTo>
                <a:close/>
                <a:moveTo>
                  <a:pt x="104114" y="45192"/>
                </a:moveTo>
                <a:cubicBezTo>
                  <a:pt x="137249" y="45992"/>
                  <a:pt x="168056" y="62408"/>
                  <a:pt x="187200" y="89465"/>
                </a:cubicBezTo>
                <a:lnTo>
                  <a:pt x="187200" y="346865"/>
                </a:lnTo>
                <a:moveTo>
                  <a:pt x="187200" y="284465"/>
                </a:moveTo>
                <a:lnTo>
                  <a:pt x="156000" y="284465"/>
                </a:lnTo>
                <a:cubicBezTo>
                  <a:pt x="147384" y="284465"/>
                  <a:pt x="140400" y="291449"/>
                  <a:pt x="140400" y="300065"/>
                </a:cubicBezTo>
                <a:lnTo>
                  <a:pt x="140400" y="331265"/>
                </a:lnTo>
                <a:moveTo>
                  <a:pt x="93600" y="323465"/>
                </a:moveTo>
                <a:lnTo>
                  <a:pt x="93600" y="268865"/>
                </a:lnTo>
                <a:cubicBezTo>
                  <a:pt x="93651" y="251655"/>
                  <a:pt x="107590" y="237716"/>
                  <a:pt x="124800" y="237665"/>
                </a:cubicBezTo>
                <a:lnTo>
                  <a:pt x="226200" y="237665"/>
                </a:lnTo>
                <a:cubicBezTo>
                  <a:pt x="239123" y="237665"/>
                  <a:pt x="249600" y="248141"/>
                  <a:pt x="249600" y="261065"/>
                </a:cubicBezTo>
                <a:lnTo>
                  <a:pt x="249600" y="331265"/>
                </a:lnTo>
                <a:moveTo>
                  <a:pt x="249600" y="284465"/>
                </a:moveTo>
                <a:lnTo>
                  <a:pt x="265200" y="284465"/>
                </a:lnTo>
                <a:cubicBezTo>
                  <a:pt x="273815" y="284465"/>
                  <a:pt x="280800" y="291449"/>
                  <a:pt x="280800" y="300065"/>
                </a:cubicBezTo>
                <a:lnTo>
                  <a:pt x="280800" y="315665"/>
                </a:lnTo>
                <a:moveTo>
                  <a:pt x="93600" y="276665"/>
                </a:moveTo>
                <a:lnTo>
                  <a:pt x="62400" y="292265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4625623" y="3540678"/>
            <a:ext cx="361919" cy="326040"/>
          </a:xfrm>
          <a:custGeom>
            <a:avLst/>
            <a:gdLst/>
            <a:ahLst/>
            <a:cxnLst/>
            <a:rect l="0" t="0" r="0" b="0"/>
            <a:pathLst>
              <a:path w="361919" h="326040">
                <a:moveTo>
                  <a:pt x="327600" y="141959"/>
                </a:moveTo>
                <a:lnTo>
                  <a:pt x="361919" y="141959"/>
                </a:lnTo>
                <a:moveTo>
                  <a:pt x="249600" y="141959"/>
                </a:moveTo>
                <a:lnTo>
                  <a:pt x="249600" y="79559"/>
                </a:lnTo>
                <a:cubicBezTo>
                  <a:pt x="249600" y="62399"/>
                  <a:pt x="263640" y="48359"/>
                  <a:pt x="280800" y="48359"/>
                </a:cubicBezTo>
                <a:lnTo>
                  <a:pt x="361919" y="48359"/>
                </a:lnTo>
                <a:moveTo>
                  <a:pt x="327600" y="326040"/>
                </a:moveTo>
                <a:lnTo>
                  <a:pt x="280800" y="326040"/>
                </a:lnTo>
                <a:cubicBezTo>
                  <a:pt x="263640" y="326040"/>
                  <a:pt x="249600" y="312000"/>
                  <a:pt x="249600" y="294840"/>
                </a:cubicBezTo>
                <a:lnTo>
                  <a:pt x="249600" y="141959"/>
                </a:lnTo>
                <a:moveTo>
                  <a:pt x="327600" y="141959"/>
                </a:moveTo>
                <a:lnTo>
                  <a:pt x="249600" y="141959"/>
                </a:lnTo>
                <a:moveTo>
                  <a:pt x="327600" y="141959"/>
                </a:moveTo>
                <a:lnTo>
                  <a:pt x="327600" y="326039"/>
                </a:lnTo>
                <a:moveTo>
                  <a:pt x="361919" y="326040"/>
                </a:moveTo>
                <a:lnTo>
                  <a:pt x="327600" y="326040"/>
                </a:lnTo>
                <a:moveTo>
                  <a:pt x="249600" y="235559"/>
                </a:moveTo>
                <a:lnTo>
                  <a:pt x="361919" y="235559"/>
                </a:lnTo>
                <a:moveTo>
                  <a:pt x="46800" y="141959"/>
                </a:moveTo>
                <a:lnTo>
                  <a:pt x="46800" y="326039"/>
                </a:lnTo>
                <a:moveTo>
                  <a:pt x="124800" y="141959"/>
                </a:moveTo>
                <a:lnTo>
                  <a:pt x="124800" y="294839"/>
                </a:lnTo>
                <a:cubicBezTo>
                  <a:pt x="124800" y="311999"/>
                  <a:pt x="110759" y="326039"/>
                  <a:pt x="93600" y="326039"/>
                </a:cubicBezTo>
                <a:lnTo>
                  <a:pt x="46800" y="326039"/>
                </a:lnTo>
                <a:moveTo>
                  <a:pt x="12480" y="326040"/>
                </a:moveTo>
                <a:lnTo>
                  <a:pt x="46800" y="326040"/>
                </a:lnTo>
                <a:moveTo>
                  <a:pt x="124800" y="141959"/>
                </a:moveTo>
                <a:lnTo>
                  <a:pt x="12480" y="141959"/>
                </a:lnTo>
                <a:moveTo>
                  <a:pt x="12480" y="48359"/>
                </a:moveTo>
                <a:lnTo>
                  <a:pt x="93600" y="48359"/>
                </a:lnTo>
                <a:cubicBezTo>
                  <a:pt x="110760" y="48359"/>
                  <a:pt x="124800" y="62399"/>
                  <a:pt x="124800" y="79559"/>
                </a:cubicBezTo>
                <a:lnTo>
                  <a:pt x="124799" y="141959"/>
                </a:lnTo>
                <a:moveTo>
                  <a:pt x="124800" y="235559"/>
                </a:moveTo>
                <a:lnTo>
                  <a:pt x="12480" y="235559"/>
                </a:lnTo>
                <a:moveTo>
                  <a:pt x="0" y="0"/>
                </a:moveTo>
                <a:moveTo>
                  <a:pt x="171598" y="71761"/>
                </a:moveTo>
                <a:lnTo>
                  <a:pt x="210598" y="110761"/>
                </a:lnTo>
                <a:lnTo>
                  <a:pt x="171598" y="149761"/>
                </a:lnTo>
                <a:moveTo>
                  <a:pt x="124800" y="110761"/>
                </a:moveTo>
                <a:lnTo>
                  <a:pt x="210600" y="110761"/>
                </a:lnTo>
                <a:moveTo>
                  <a:pt x="0" y="0"/>
                </a:moveTo>
                <a:moveTo>
                  <a:pt x="171598" y="224638"/>
                </a:moveTo>
                <a:lnTo>
                  <a:pt x="210598" y="263638"/>
                </a:lnTo>
                <a:lnTo>
                  <a:pt x="171598" y="302638"/>
                </a:lnTo>
                <a:moveTo>
                  <a:pt x="210600" y="263638"/>
                </a:moveTo>
                <a:lnTo>
                  <a:pt x="124800" y="263638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34"/>
          <p:cNvSpPr/>
          <p:nvPr/>
        </p:nvSpPr>
        <p:spPr>
          <a:xfrm>
            <a:off x="7527223" y="3579679"/>
            <a:ext cx="313533" cy="359907"/>
          </a:xfrm>
          <a:custGeom>
            <a:avLst/>
            <a:gdLst/>
            <a:ahLst/>
            <a:cxnLst/>
            <a:rect l="0" t="0" r="0" b="0"/>
            <a:pathLst>
              <a:path w="313533" h="359907">
                <a:moveTo>
                  <a:pt x="174716" y="83901"/>
                </a:moveTo>
                <a:lnTo>
                  <a:pt x="244126" y="14492"/>
                </a:lnTo>
                <a:lnTo>
                  <a:pt x="313533" y="83901"/>
                </a:lnTo>
                <a:moveTo>
                  <a:pt x="244122" y="29433"/>
                </a:moveTo>
                <a:lnTo>
                  <a:pt x="244122" y="110715"/>
                </a:lnTo>
                <a:cubicBezTo>
                  <a:pt x="244211" y="120717"/>
                  <a:pt x="242319" y="130637"/>
                  <a:pt x="238558" y="139905"/>
                </a:cubicBezTo>
                <a:cubicBezTo>
                  <a:pt x="234797" y="149172"/>
                  <a:pt x="229238" y="157605"/>
                  <a:pt x="222204" y="164715"/>
                </a:cubicBezTo>
                <a:cubicBezTo>
                  <a:pt x="215169" y="171826"/>
                  <a:pt x="206798" y="177474"/>
                  <a:pt x="197572" y="181335"/>
                </a:cubicBezTo>
                <a:cubicBezTo>
                  <a:pt x="188345" y="185198"/>
                  <a:pt x="178445" y="187196"/>
                  <a:pt x="168444" y="187215"/>
                </a:cubicBezTo>
                <a:lnTo>
                  <a:pt x="29665" y="187215"/>
                </a:lnTo>
                <a:moveTo>
                  <a:pt x="0" y="0"/>
                </a:moveTo>
                <a:moveTo>
                  <a:pt x="313533" y="290498"/>
                </a:moveTo>
                <a:lnTo>
                  <a:pt x="244125" y="359907"/>
                </a:lnTo>
                <a:lnTo>
                  <a:pt x="174716" y="290498"/>
                </a:lnTo>
                <a:moveTo>
                  <a:pt x="168444" y="187215"/>
                </a:moveTo>
                <a:cubicBezTo>
                  <a:pt x="178446" y="187235"/>
                  <a:pt x="188346" y="189234"/>
                  <a:pt x="197572" y="193095"/>
                </a:cubicBezTo>
                <a:cubicBezTo>
                  <a:pt x="206799" y="196956"/>
                  <a:pt x="215170" y="202605"/>
                  <a:pt x="222204" y="209717"/>
                </a:cubicBezTo>
                <a:cubicBezTo>
                  <a:pt x="229238" y="216827"/>
                  <a:pt x="234797" y="225259"/>
                  <a:pt x="238559" y="234527"/>
                </a:cubicBezTo>
                <a:cubicBezTo>
                  <a:pt x="242321" y="243793"/>
                  <a:pt x="244211" y="253715"/>
                  <a:pt x="244124" y="263716"/>
                </a:cubicBezTo>
                <a:lnTo>
                  <a:pt x="244124" y="357825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6076422" y="4562478"/>
            <a:ext cx="342072" cy="362700"/>
          </a:xfrm>
          <a:custGeom>
            <a:avLst/>
            <a:gdLst/>
            <a:ahLst/>
            <a:cxnLst/>
            <a:rect l="0" t="0" r="0" b="0"/>
            <a:pathLst>
              <a:path w="342072" h="362700">
                <a:moveTo>
                  <a:pt x="271872" y="51774"/>
                </a:moveTo>
                <a:cubicBezTo>
                  <a:pt x="271872" y="32388"/>
                  <a:pt x="287587" y="16674"/>
                  <a:pt x="306972" y="16674"/>
                </a:cubicBezTo>
                <a:cubicBezTo>
                  <a:pt x="326358" y="16674"/>
                  <a:pt x="342072" y="32388"/>
                  <a:pt x="342072" y="51774"/>
                </a:cubicBezTo>
                <a:cubicBezTo>
                  <a:pt x="342072" y="71159"/>
                  <a:pt x="326358" y="86874"/>
                  <a:pt x="306972" y="86874"/>
                </a:cubicBezTo>
                <a:cubicBezTo>
                  <a:pt x="287587" y="86874"/>
                  <a:pt x="271872" y="71159"/>
                  <a:pt x="271872" y="51774"/>
                </a:cubicBezTo>
                <a:close/>
                <a:moveTo>
                  <a:pt x="282792" y="339300"/>
                </a:moveTo>
                <a:lnTo>
                  <a:pt x="282792" y="173939"/>
                </a:lnTo>
                <a:cubicBezTo>
                  <a:pt x="271872" y="178619"/>
                  <a:pt x="260952" y="180179"/>
                  <a:pt x="250032" y="180179"/>
                </a:cubicBezTo>
                <a:lnTo>
                  <a:pt x="209472" y="180179"/>
                </a:lnTo>
                <a:cubicBezTo>
                  <a:pt x="196992" y="180179"/>
                  <a:pt x="186072" y="169259"/>
                  <a:pt x="186072" y="156779"/>
                </a:cubicBezTo>
                <a:cubicBezTo>
                  <a:pt x="186072" y="144299"/>
                  <a:pt x="196992" y="133379"/>
                  <a:pt x="209472" y="133379"/>
                </a:cubicBezTo>
                <a:cubicBezTo>
                  <a:pt x="237552" y="133379"/>
                  <a:pt x="262512" y="134939"/>
                  <a:pt x="276552" y="125579"/>
                </a:cubicBezTo>
                <a:lnTo>
                  <a:pt x="293712" y="114659"/>
                </a:lnTo>
                <a:cubicBezTo>
                  <a:pt x="299952" y="109979"/>
                  <a:pt x="309312" y="108419"/>
                  <a:pt x="317112" y="113099"/>
                </a:cubicBezTo>
                <a:cubicBezTo>
                  <a:pt x="324912" y="116219"/>
                  <a:pt x="329592" y="124019"/>
                  <a:pt x="329592" y="133379"/>
                </a:cubicBezTo>
                <a:lnTo>
                  <a:pt x="329592" y="339299"/>
                </a:lnTo>
                <a:cubicBezTo>
                  <a:pt x="329592" y="351779"/>
                  <a:pt x="318672" y="362699"/>
                  <a:pt x="306192" y="362699"/>
                </a:cubicBezTo>
                <a:cubicBezTo>
                  <a:pt x="293712" y="362699"/>
                  <a:pt x="282792" y="351779"/>
                  <a:pt x="282792" y="339299"/>
                </a:cubicBezTo>
                <a:close/>
                <a:moveTo>
                  <a:pt x="111885" y="133380"/>
                </a:moveTo>
                <a:lnTo>
                  <a:pt x="33885" y="133380"/>
                </a:lnTo>
                <a:moveTo>
                  <a:pt x="111885" y="86580"/>
                </a:moveTo>
                <a:lnTo>
                  <a:pt x="33885" y="86580"/>
                </a:lnTo>
                <a:moveTo>
                  <a:pt x="111885" y="39780"/>
                </a:moveTo>
                <a:lnTo>
                  <a:pt x="33885" y="39780"/>
                </a:lnTo>
                <a:moveTo>
                  <a:pt x="212690" y="180180"/>
                </a:moveTo>
                <a:lnTo>
                  <a:pt x="33885" y="180180"/>
                </a:lnTo>
                <a:moveTo>
                  <a:pt x="178966" y="362700"/>
                </a:moveTo>
                <a:lnTo>
                  <a:pt x="33850" y="362700"/>
                </a:lnTo>
                <a:lnTo>
                  <a:pt x="33850" y="180180"/>
                </a:lnTo>
                <a:moveTo>
                  <a:pt x="0" y="0"/>
                </a:moveTo>
                <a:moveTo>
                  <a:pt x="143085" y="362700"/>
                </a:moveTo>
                <a:lnTo>
                  <a:pt x="143085" y="180180"/>
                </a:lnTo>
                <a:moveTo>
                  <a:pt x="0" y="0"/>
                </a:moveTo>
                <a:moveTo>
                  <a:pt x="209469" y="133378"/>
                </a:moveTo>
                <a:lnTo>
                  <a:pt x="221949" y="86578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4E781-4E78-4110-AD15-81389D65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3554" y="66540"/>
            <a:ext cx="7017056" cy="620713"/>
          </a:xfrm>
        </p:spPr>
        <p:txBody>
          <a:bodyPr>
            <a:normAutofit fontScale="90000"/>
          </a:bodyPr>
          <a:lstStyle/>
          <a:p>
            <a:pPr algn="ctr" rtl="0"/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클라우드 개발 환경의 구축</a:t>
            </a:r>
            <a:b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116E450-51E4-4593-BC66-2B4B8444E78A}"/>
              </a:ext>
            </a:extLst>
          </p:cNvPr>
          <p:cNvSpPr/>
          <p:nvPr/>
        </p:nvSpPr>
        <p:spPr>
          <a:xfrm>
            <a:off x="3808224" y="909041"/>
            <a:ext cx="3856404" cy="1922732"/>
          </a:xfrm>
          <a:prstGeom prst="ellipse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클라우드  </a:t>
            </a:r>
            <a:endParaRPr lang="en-US" altLang="ko-KR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서버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1</a:t>
            </a:r>
          </a:p>
          <a:p>
            <a:pPr algn="ctr" defTabSz="1200790"/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(git </a:t>
            </a:r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저장소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5" name="화살표: 줄무늬가 있는 오른쪽 54">
            <a:extLst>
              <a:ext uri="{FF2B5EF4-FFF2-40B4-BE49-F238E27FC236}">
                <a16:creationId xmlns:a16="http://schemas.microsoft.com/office/drawing/2014/main" id="{CCE840BC-F2FB-4B57-ACEE-CCE563891198}"/>
              </a:ext>
            </a:extLst>
          </p:cNvPr>
          <p:cNvSpPr/>
          <p:nvPr/>
        </p:nvSpPr>
        <p:spPr>
          <a:xfrm rot="18640783">
            <a:off x="3558070" y="3914157"/>
            <a:ext cx="2243428" cy="496300"/>
          </a:xfrm>
          <a:prstGeom prst="striped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6" name="화살표: 줄무늬가 있는 오른쪽 55">
            <a:extLst>
              <a:ext uri="{FF2B5EF4-FFF2-40B4-BE49-F238E27FC236}">
                <a16:creationId xmlns:a16="http://schemas.microsoft.com/office/drawing/2014/main" id="{00FFA5B4-00B7-41ED-AC0A-C7E6C1B07F74}"/>
              </a:ext>
            </a:extLst>
          </p:cNvPr>
          <p:cNvSpPr/>
          <p:nvPr/>
        </p:nvSpPr>
        <p:spPr>
          <a:xfrm rot="7851673">
            <a:off x="1172479" y="3187222"/>
            <a:ext cx="2501126" cy="496300"/>
          </a:xfrm>
          <a:prstGeom prst="striped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7" name="화살표: 아래로 구부러짐 56">
            <a:extLst>
              <a:ext uri="{FF2B5EF4-FFF2-40B4-BE49-F238E27FC236}">
                <a16:creationId xmlns:a16="http://schemas.microsoft.com/office/drawing/2014/main" id="{9B6F4E86-E52F-40B2-9E2D-27C2897E9ECF}"/>
              </a:ext>
            </a:extLst>
          </p:cNvPr>
          <p:cNvSpPr/>
          <p:nvPr/>
        </p:nvSpPr>
        <p:spPr>
          <a:xfrm rot="837643">
            <a:off x="2512359" y="4060308"/>
            <a:ext cx="1039301" cy="672874"/>
          </a:xfrm>
          <a:prstGeom prst="curvedDownArrow">
            <a:avLst/>
          </a:prstGeom>
          <a:solidFill>
            <a:schemeClr val="accent1">
              <a:alpha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8" name="화살표: 줄무늬가 있는 오른쪽 57">
            <a:extLst>
              <a:ext uri="{FF2B5EF4-FFF2-40B4-BE49-F238E27FC236}">
                <a16:creationId xmlns:a16="http://schemas.microsoft.com/office/drawing/2014/main" id="{1D53F5E7-C6BC-4810-8AEF-4408AADE80F2}"/>
              </a:ext>
            </a:extLst>
          </p:cNvPr>
          <p:cNvSpPr/>
          <p:nvPr/>
        </p:nvSpPr>
        <p:spPr>
          <a:xfrm rot="2939816">
            <a:off x="6141693" y="3956584"/>
            <a:ext cx="2601465" cy="496300"/>
          </a:xfrm>
          <a:prstGeom prst="striped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9" name="화살표: 아래로 구부러짐 58">
            <a:extLst>
              <a:ext uri="{FF2B5EF4-FFF2-40B4-BE49-F238E27FC236}">
                <a16:creationId xmlns:a16="http://schemas.microsoft.com/office/drawing/2014/main" id="{9DD77927-2AFE-46E6-B320-8DA7FA9C87FC}"/>
              </a:ext>
            </a:extLst>
          </p:cNvPr>
          <p:cNvSpPr/>
          <p:nvPr/>
        </p:nvSpPr>
        <p:spPr>
          <a:xfrm rot="21264122">
            <a:off x="8443683" y="4104379"/>
            <a:ext cx="1103164" cy="702304"/>
          </a:xfrm>
          <a:prstGeom prst="curvedDownArrow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0" name="화살표: 줄무늬가 있는 오른쪽 59">
            <a:extLst>
              <a:ext uri="{FF2B5EF4-FFF2-40B4-BE49-F238E27FC236}">
                <a16:creationId xmlns:a16="http://schemas.microsoft.com/office/drawing/2014/main" id="{AD673D98-DDF9-4C15-91A3-A09AC250ADCA}"/>
              </a:ext>
            </a:extLst>
          </p:cNvPr>
          <p:cNvSpPr/>
          <p:nvPr/>
        </p:nvSpPr>
        <p:spPr>
          <a:xfrm rot="13738099">
            <a:off x="7555763" y="3060224"/>
            <a:ext cx="2869996" cy="496300"/>
          </a:xfrm>
          <a:prstGeom prst="striped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FFF22DB6-744C-472D-BB10-3664648D004E}"/>
              </a:ext>
            </a:extLst>
          </p:cNvPr>
          <p:cNvSpPr txBox="1"/>
          <p:nvPr/>
        </p:nvSpPr>
        <p:spPr>
          <a:xfrm>
            <a:off x="2788830" y="3354597"/>
            <a:ext cx="1923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⑥결과 검토 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및 코드 수정</a:t>
            </a: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2763BB93-7B0A-4C54-930B-3B55B81DDD98}"/>
              </a:ext>
            </a:extLst>
          </p:cNvPr>
          <p:cNvSpPr txBox="1"/>
          <p:nvPr/>
        </p:nvSpPr>
        <p:spPr>
          <a:xfrm>
            <a:off x="7594152" y="3622016"/>
            <a:ext cx="164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③코드 실행</a:t>
            </a:r>
          </a:p>
        </p:txBody>
      </p:sp>
      <p:sp>
        <p:nvSpPr>
          <p:cNvPr id="65" name="TextBox 16">
            <a:extLst>
              <a:ext uri="{FF2B5EF4-FFF2-40B4-BE49-F238E27FC236}">
                <a16:creationId xmlns:a16="http://schemas.microsoft.com/office/drawing/2014/main" id="{DEE4292F-B8F9-4C9F-9BC2-D1A0A6A9CF64}"/>
              </a:ext>
            </a:extLst>
          </p:cNvPr>
          <p:cNvSpPr txBox="1"/>
          <p:nvPr/>
        </p:nvSpPr>
        <p:spPr>
          <a:xfrm>
            <a:off x="3757139" y="4142284"/>
            <a:ext cx="2587856" cy="707886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①코드 업로드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(git push)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6" name="TextBox 18">
            <a:extLst>
              <a:ext uri="{FF2B5EF4-FFF2-40B4-BE49-F238E27FC236}">
                <a16:creationId xmlns:a16="http://schemas.microsoft.com/office/drawing/2014/main" id="{9961E7DD-9BE4-41B5-81AA-19824D5FBD40}"/>
              </a:ext>
            </a:extLst>
          </p:cNvPr>
          <p:cNvSpPr txBox="1"/>
          <p:nvPr/>
        </p:nvSpPr>
        <p:spPr>
          <a:xfrm>
            <a:off x="5898895" y="4442615"/>
            <a:ext cx="2755144" cy="707886"/>
          </a:xfrm>
          <a:prstGeom prst="rect">
            <a:avLst/>
          </a:prstGeom>
          <a:noFill/>
          <a:scene3d>
            <a:camera prst="orthographicFront">
              <a:rot lat="0" lon="0" rev="186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②코드 다운로드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 (git pull)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7" name="TextBox 19">
            <a:extLst>
              <a:ext uri="{FF2B5EF4-FFF2-40B4-BE49-F238E27FC236}">
                <a16:creationId xmlns:a16="http://schemas.microsoft.com/office/drawing/2014/main" id="{414BCF81-618B-4798-AA8F-BC5ACAD9E111}"/>
              </a:ext>
            </a:extLst>
          </p:cNvPr>
          <p:cNvSpPr txBox="1"/>
          <p:nvPr/>
        </p:nvSpPr>
        <p:spPr>
          <a:xfrm>
            <a:off x="8407698" y="2797919"/>
            <a:ext cx="2258468" cy="707886"/>
          </a:xfrm>
          <a:prstGeom prst="rect">
            <a:avLst/>
          </a:prstGeom>
          <a:noFill/>
          <a:scene3d>
            <a:camera prst="orthographicFront">
              <a:rot lat="0" lon="0" rev="186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④코드 업로드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(git push)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8" name="TextBox 23">
            <a:extLst>
              <a:ext uri="{FF2B5EF4-FFF2-40B4-BE49-F238E27FC236}">
                <a16:creationId xmlns:a16="http://schemas.microsoft.com/office/drawing/2014/main" id="{EC525B68-3618-4E4A-90DE-D296288C747C}"/>
              </a:ext>
            </a:extLst>
          </p:cNvPr>
          <p:cNvSpPr txBox="1"/>
          <p:nvPr/>
        </p:nvSpPr>
        <p:spPr>
          <a:xfrm>
            <a:off x="692853" y="2508920"/>
            <a:ext cx="2736019" cy="707886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⑤코드 다운로드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 (git pull)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61C6041-887C-4DDA-AAF0-B884C740707E}"/>
              </a:ext>
            </a:extLst>
          </p:cNvPr>
          <p:cNvSpPr/>
          <p:nvPr/>
        </p:nvSpPr>
        <p:spPr>
          <a:xfrm>
            <a:off x="5455648" y="2230994"/>
            <a:ext cx="5686665" cy="3074639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dash"/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70" name="TextBox 25">
            <a:extLst>
              <a:ext uri="{FF2B5EF4-FFF2-40B4-BE49-F238E27FC236}">
                <a16:creationId xmlns:a16="http://schemas.microsoft.com/office/drawing/2014/main" id="{A1F5FFA2-15A1-4C35-BE08-7DB865AF3BC0}"/>
              </a:ext>
            </a:extLst>
          </p:cNvPr>
          <p:cNvSpPr txBox="1"/>
          <p:nvPr/>
        </p:nvSpPr>
        <p:spPr>
          <a:xfrm>
            <a:off x="9124412" y="1000543"/>
            <a:ext cx="2553407" cy="1200329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자동화</a:t>
            </a:r>
            <a:endParaRPr lang="en-US" altLang="ko-KR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       </a:t>
            </a:r>
            <a:r>
              <a:rPr lang="en-US" altLang="ko-KR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(.</a:t>
            </a:r>
            <a:r>
              <a:rPr lang="en-US" altLang="ko-KR" sz="24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sh</a:t>
            </a:r>
            <a:r>
              <a:rPr lang="ko-KR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파일</a:t>
            </a:r>
            <a:r>
              <a:rPr lang="en-US" altLang="ko-KR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67E371-F827-4C4B-850B-587B77410228}"/>
              </a:ext>
            </a:extLst>
          </p:cNvPr>
          <p:cNvSpPr/>
          <p:nvPr/>
        </p:nvSpPr>
        <p:spPr>
          <a:xfrm>
            <a:off x="8191261" y="4754826"/>
            <a:ext cx="3856404" cy="1914664"/>
          </a:xfrm>
          <a:prstGeom prst="ellipse">
            <a:avLst/>
          </a:prstGeom>
          <a:solidFill>
            <a:srgbClr val="00B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클라우드</a:t>
            </a:r>
            <a:endParaRPr lang="en-US" altLang="ko-KR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서버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2</a:t>
            </a:r>
          </a:p>
          <a:p>
            <a:pPr algn="ctr" defTabSz="1200790"/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(</a:t>
            </a:r>
            <a:r>
              <a:rPr lang="en-US" altLang="ko-KR" sz="2400" b="1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kamp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BD047B2-1117-4C3E-9792-888AC61064BB}"/>
              </a:ext>
            </a:extLst>
          </p:cNvPr>
          <p:cNvSpPr/>
          <p:nvPr/>
        </p:nvSpPr>
        <p:spPr>
          <a:xfrm>
            <a:off x="149074" y="4725208"/>
            <a:ext cx="3856404" cy="1944282"/>
          </a:xfrm>
          <a:prstGeom prst="ellipse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로컬</a:t>
            </a:r>
            <a:endParaRPr lang="en-US" altLang="ko-KR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컴퓨터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CAF68-FFEE-4A1A-864D-D3345315D337}"/>
              </a:ext>
            </a:extLst>
          </p:cNvPr>
          <p:cNvGrpSpPr/>
          <p:nvPr/>
        </p:nvGrpSpPr>
        <p:grpSpPr>
          <a:xfrm>
            <a:off x="10948101" y="5133367"/>
            <a:ext cx="729718" cy="886128"/>
            <a:chOff x="11017773" y="5046277"/>
            <a:chExt cx="729718" cy="8861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51FD74-56EE-4E73-A983-C366F7D6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17773" y="5202687"/>
              <a:ext cx="729718" cy="72971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88C146-D896-4FED-A5FA-7A1CAA278910}"/>
                </a:ext>
              </a:extLst>
            </p:cNvPr>
            <p:cNvSpPr txBox="1"/>
            <p:nvPr/>
          </p:nvSpPr>
          <p:spPr>
            <a:xfrm>
              <a:off x="11101962" y="5046277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70C0"/>
                  </a:solidFill>
                  <a:latin typeface="나눔고딕" pitchFamily="2" charset="-127"/>
                  <a:ea typeface="나눔고딕" pitchFamily="2" charset="-127"/>
                </a:rPr>
                <a:t>GPU</a:t>
              </a:r>
              <a:endPara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EBE08E8-09EC-482E-A665-6D44EB75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51" y="1358538"/>
            <a:ext cx="876789" cy="715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3A0A07-D899-474F-B4A4-A5D224EB5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45" y="5350047"/>
            <a:ext cx="713513" cy="7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0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4E781-4E78-4110-AD15-81389D65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5030" y="110837"/>
            <a:ext cx="10515600" cy="620712"/>
          </a:xfrm>
        </p:spPr>
        <p:txBody>
          <a:bodyPr>
            <a:normAutofit fontScale="90000"/>
          </a:bodyPr>
          <a:lstStyle/>
          <a:p>
            <a:pPr algn="ctr" rtl="0"/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자동화</a:t>
            </a:r>
            <a: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스크립트 </a:t>
            </a:r>
            <a: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</a:t>
            </a:r>
            <a:r>
              <a:rPr lang="en-US" altLang="ko-KR" sz="4000" b="1" i="0" u="none" strike="noStrike" kern="1200" baseline="0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실험</a:t>
            </a:r>
            <a:r>
              <a:rPr lang="en-US" altLang="ko-K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워크플로우의</a:t>
            </a:r>
            <a:r>
              <a:rPr lang="en-US" altLang="ko-K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진행 과정</a:t>
            </a:r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b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11E5A3-B5A5-48A3-AFB3-32ED7473B80A}"/>
              </a:ext>
            </a:extLst>
          </p:cNvPr>
          <p:cNvGrpSpPr/>
          <p:nvPr/>
        </p:nvGrpSpPr>
        <p:grpSpPr>
          <a:xfrm>
            <a:off x="1743075" y="1076325"/>
            <a:ext cx="8753475" cy="5514975"/>
            <a:chOff x="3161735" y="2481521"/>
            <a:chExt cx="7886065" cy="6071870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2FF82D71-38DB-45BC-BF11-488854729D4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4331" y="2494117"/>
              <a:ext cx="7860249" cy="6046350"/>
            </a:xfrm>
            <a:prstGeom prst="rect">
              <a:avLst/>
            </a:prstGeom>
          </p:spPr>
        </p:pic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6B57C7C3-2737-4C75-83C4-2BB0CDFCC9F8}"/>
                </a:ext>
              </a:extLst>
            </p:cNvPr>
            <p:cNvSpPr txBox="1"/>
            <p:nvPr/>
          </p:nvSpPr>
          <p:spPr>
            <a:xfrm>
              <a:off x="4564761" y="4051902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765739"/>
                  </a:solidFill>
                  <a:latin typeface="Gill Sans MT"/>
                  <a:cs typeface="Gill Sans MT"/>
                </a:rPr>
                <a:t>4</a:t>
              </a:r>
              <a:endParaRPr sz="2950">
                <a:latin typeface="Gill Sans MT"/>
                <a:cs typeface="Gill Sans MT"/>
              </a:endParaRPr>
            </a:p>
          </p:txBody>
        </p:sp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152E5382-1609-4B88-8C0F-2C43F34BD3DE}"/>
                </a:ext>
              </a:extLst>
            </p:cNvPr>
            <p:cNvSpPr txBox="1"/>
            <p:nvPr/>
          </p:nvSpPr>
          <p:spPr>
            <a:xfrm>
              <a:off x="6814632" y="3819676"/>
              <a:ext cx="3805554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765739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통합</a:t>
              </a:r>
              <a:r>
                <a:rPr sz="2000" b="1" spc="5" dirty="0">
                  <a:solidFill>
                    <a:srgbClr val="765739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765739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테스트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전체 시스템 테스트를 수행하고 </a:t>
              </a:r>
              <a:r>
                <a:rPr sz="1600" spc="2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GPU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자원을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활용</a:t>
              </a:r>
              <a:r>
                <a:rPr sz="1600" spc="-30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하여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성능을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평가</a:t>
              </a:r>
              <a:r>
                <a:rPr lang="ko-KR" alt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다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AFAEEFD7-C2AE-43EB-B17D-D4390AB18C1B}"/>
                </a:ext>
              </a:extLst>
            </p:cNvPr>
            <p:cNvSpPr txBox="1"/>
            <p:nvPr/>
          </p:nvSpPr>
          <p:spPr>
            <a:xfrm>
              <a:off x="4867078" y="2842633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874541"/>
                  </a:solidFill>
                  <a:latin typeface="Gill Sans MT"/>
                  <a:cs typeface="Gill Sans MT"/>
                </a:rPr>
                <a:t>5</a:t>
              </a:r>
              <a:endParaRPr sz="2950" dirty="0">
                <a:latin typeface="Gill Sans MT"/>
                <a:cs typeface="Gill Sans MT"/>
              </a:endParaRPr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025ADF1F-4206-41F7-9A26-9C4DB0B32CB5}"/>
                </a:ext>
              </a:extLst>
            </p:cNvPr>
            <p:cNvSpPr txBox="1"/>
            <p:nvPr/>
          </p:nvSpPr>
          <p:spPr>
            <a:xfrm>
              <a:off x="7116949" y="2610405"/>
              <a:ext cx="3451225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874541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결과</a:t>
              </a:r>
              <a:r>
                <a:rPr sz="2000" b="1" spc="5" dirty="0">
                  <a:solidFill>
                    <a:srgbClr val="874541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874541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커밋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모든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변경사항과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결과를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Git</a:t>
              </a:r>
              <a:r>
                <a:rPr sz="160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에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추가하고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커밋하여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공유</a:t>
              </a:r>
              <a:r>
                <a:rPr lang="ko-KR" alt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다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36" name="object 7">
              <a:extLst>
                <a:ext uri="{FF2B5EF4-FFF2-40B4-BE49-F238E27FC236}">
                  <a16:creationId xmlns:a16="http://schemas.microsoft.com/office/drawing/2014/main" id="{4BA8ABEA-52BA-464D-A5C6-5FD2E622F4A1}"/>
                </a:ext>
              </a:extLst>
            </p:cNvPr>
            <p:cNvSpPr txBox="1"/>
            <p:nvPr/>
          </p:nvSpPr>
          <p:spPr>
            <a:xfrm>
              <a:off x="4262444" y="5261171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59663D"/>
                  </a:solidFill>
                  <a:latin typeface="Gill Sans MT"/>
                  <a:cs typeface="Gill Sans MT"/>
                </a:rPr>
                <a:t>3</a:t>
              </a:r>
              <a:endParaRPr sz="2950">
                <a:latin typeface="Gill Sans MT"/>
                <a:cs typeface="Gill Sans MT"/>
              </a:endParaRPr>
            </a:p>
          </p:txBody>
        </p:sp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D8A3744C-86B3-4BB7-B39B-16D4CF98A3C2}"/>
                </a:ext>
              </a:extLst>
            </p:cNvPr>
            <p:cNvSpPr txBox="1"/>
            <p:nvPr/>
          </p:nvSpPr>
          <p:spPr>
            <a:xfrm>
              <a:off x="6512314" y="5028943"/>
              <a:ext cx="4004310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실험</a:t>
              </a:r>
              <a:r>
                <a:rPr sz="2000" b="1" spc="5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실행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2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AI</a:t>
              </a:r>
              <a:r>
                <a:rPr sz="1600" spc="-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모델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학습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또는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테스트를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실행하고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결과를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 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파일에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-30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저장</a:t>
              </a:r>
              <a:r>
                <a:rPr lang="ko-KR" alt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다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3F1AD2FE-C343-4AB8-B2F6-6A122774776D}"/>
                </a:ext>
              </a:extLst>
            </p:cNvPr>
            <p:cNvSpPr txBox="1"/>
            <p:nvPr/>
          </p:nvSpPr>
          <p:spPr>
            <a:xfrm>
              <a:off x="3960127" y="6470441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3F6A55"/>
                  </a:solidFill>
                  <a:latin typeface="Gill Sans MT"/>
                  <a:cs typeface="Gill Sans MT"/>
                </a:rPr>
                <a:t>2</a:t>
              </a:r>
              <a:endParaRPr sz="2950">
                <a:latin typeface="Gill Sans MT"/>
                <a:cs typeface="Gill Sans MT"/>
              </a:endParaRPr>
            </a:p>
          </p:txBody>
        </p:sp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B6A9BF7A-38A2-4E98-B1AF-D8C5CE4008F8}"/>
                </a:ext>
              </a:extLst>
            </p:cNvPr>
            <p:cNvSpPr txBox="1"/>
            <p:nvPr/>
          </p:nvSpPr>
          <p:spPr>
            <a:xfrm>
              <a:off x="6209997" y="6206753"/>
              <a:ext cx="4438650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ko-KR" altLang="en-US" sz="2000" b="1" spc="30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실험</a:t>
              </a:r>
              <a:r>
                <a:rPr sz="2000" b="1" spc="30" dirty="0" err="1">
                  <a:solidFill>
                    <a:srgbClr val="3F6A55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환경</a:t>
              </a:r>
              <a:r>
                <a:rPr sz="2000" b="1" spc="5" dirty="0">
                  <a:solidFill>
                    <a:srgbClr val="3F6A55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3F6A55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준비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실험을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위한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8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Python</a:t>
              </a:r>
              <a:r>
                <a:rPr sz="1600" spc="-2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패키지를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설정하고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                   </a:t>
              </a:r>
              <a:r>
                <a:rPr sz="1600" spc="2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GPU</a:t>
              </a:r>
              <a:r>
                <a:rPr sz="1600" spc="-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가용성을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확</a:t>
              </a:r>
              <a:r>
                <a:rPr sz="1600" spc="-30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인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40" name="object 12">
              <a:extLst>
                <a:ext uri="{FF2B5EF4-FFF2-40B4-BE49-F238E27FC236}">
                  <a16:creationId xmlns:a16="http://schemas.microsoft.com/office/drawing/2014/main" id="{97444DB5-1A4B-45E6-A83A-A2F114C7CEAC}"/>
                </a:ext>
              </a:extLst>
            </p:cNvPr>
            <p:cNvSpPr txBox="1"/>
            <p:nvPr/>
          </p:nvSpPr>
          <p:spPr>
            <a:xfrm>
              <a:off x="5907680" y="7447482"/>
              <a:ext cx="4665345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405B86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저장소</a:t>
              </a:r>
              <a:r>
                <a:rPr sz="2000" b="1" spc="10" dirty="0">
                  <a:solidFill>
                    <a:srgbClr val="405B86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405B86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동기화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2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GitHub</a:t>
              </a:r>
              <a:r>
                <a:rPr sz="1600" spc="2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에서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코드를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가져오고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지정된</a:t>
              </a:r>
              <a:r>
                <a:rPr sz="1600" spc="5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브랜치로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체크아웃</a:t>
              </a:r>
              <a:r>
                <a:rPr lang="en-US"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하여</a:t>
              </a:r>
              <a:r>
                <a:rPr lang="en-US"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로컬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환경을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준비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41" name="object 13">
              <a:extLst>
                <a:ext uri="{FF2B5EF4-FFF2-40B4-BE49-F238E27FC236}">
                  <a16:creationId xmlns:a16="http://schemas.microsoft.com/office/drawing/2014/main" id="{D3C808C2-F0EE-4740-BF4D-06D499293C9E}"/>
                </a:ext>
              </a:extLst>
            </p:cNvPr>
            <p:cNvSpPr txBox="1"/>
            <p:nvPr/>
          </p:nvSpPr>
          <p:spPr>
            <a:xfrm>
              <a:off x="3657809" y="7679710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405B86"/>
                  </a:solidFill>
                  <a:latin typeface="Gill Sans MT"/>
                  <a:cs typeface="Gill Sans MT"/>
                </a:rPr>
                <a:t>1</a:t>
              </a:r>
              <a:endParaRPr sz="2950">
                <a:latin typeface="Gill Sans MT"/>
                <a:cs typeface="Gill Sans MT"/>
              </a:endParaRPr>
            </a:p>
          </p:txBody>
        </p:sp>
        <p:grpSp>
          <p:nvGrpSpPr>
            <p:cNvPr id="42" name="object 14">
              <a:extLst>
                <a:ext uri="{FF2B5EF4-FFF2-40B4-BE49-F238E27FC236}">
                  <a16:creationId xmlns:a16="http://schemas.microsoft.com/office/drawing/2014/main" id="{760B67C7-273F-4409-8225-F30C53DDEAC5}"/>
                </a:ext>
              </a:extLst>
            </p:cNvPr>
            <p:cNvGrpSpPr/>
            <p:nvPr/>
          </p:nvGrpSpPr>
          <p:grpSpPr>
            <a:xfrm>
              <a:off x="3161735" y="2481521"/>
              <a:ext cx="7886065" cy="6071870"/>
              <a:chOff x="3161735" y="2481521"/>
              <a:chExt cx="7886065" cy="6071870"/>
            </a:xfrm>
          </p:grpSpPr>
          <p:sp>
            <p:nvSpPr>
              <p:cNvPr id="43" name="object 15">
                <a:extLst>
                  <a:ext uri="{FF2B5EF4-FFF2-40B4-BE49-F238E27FC236}">
                    <a16:creationId xmlns:a16="http://schemas.microsoft.com/office/drawing/2014/main" id="{9D2E3BD1-DBE1-4CF9-819C-664C961A4FDF}"/>
                  </a:ext>
                </a:extLst>
              </p:cNvPr>
              <p:cNvSpPr/>
              <p:nvPr/>
            </p:nvSpPr>
            <p:spPr>
              <a:xfrm>
                <a:off x="4383600" y="2494117"/>
                <a:ext cx="6650990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6650990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2475222" y="0"/>
                    </a:lnTo>
                  </a:path>
                  <a:path w="6650990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6650990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6650990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6650990" h="1209675">
                    <a:moveTo>
                      <a:pt x="2477023" y="0"/>
                    </a:moveTo>
                    <a:lnTo>
                      <a:pt x="6650983" y="0"/>
                    </a:lnTo>
                    <a:lnTo>
                      <a:pt x="6650983" y="1209269"/>
                    </a:lnTo>
                    <a:lnTo>
                      <a:pt x="2477025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16">
                <a:extLst>
                  <a:ext uri="{FF2B5EF4-FFF2-40B4-BE49-F238E27FC236}">
                    <a16:creationId xmlns:a16="http://schemas.microsoft.com/office/drawing/2014/main" id="{3FD276FD-D2AB-474A-9B88-CDBFE5207CF9}"/>
                  </a:ext>
                </a:extLst>
              </p:cNvPr>
              <p:cNvSpPr/>
              <p:nvPr/>
            </p:nvSpPr>
            <p:spPr>
              <a:xfrm>
                <a:off x="5349156" y="2494117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4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4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4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4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4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4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17">
                <a:extLst>
                  <a:ext uri="{FF2B5EF4-FFF2-40B4-BE49-F238E27FC236}">
                    <a16:creationId xmlns:a16="http://schemas.microsoft.com/office/drawing/2014/main" id="{5259400F-7001-43A3-AECF-5425394ABA77}"/>
                  </a:ext>
                </a:extLst>
              </p:cNvPr>
              <p:cNvSpPr/>
              <p:nvPr/>
            </p:nvSpPr>
            <p:spPr>
              <a:xfrm>
                <a:off x="4081283" y="3703386"/>
                <a:ext cx="6953884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6953884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6953884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6953884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6953884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6953884" h="1209675">
                    <a:moveTo>
                      <a:pt x="2477023" y="0"/>
                    </a:moveTo>
                    <a:lnTo>
                      <a:pt x="6953300" y="0"/>
                    </a:lnTo>
                    <a:lnTo>
                      <a:pt x="6953300" y="1209269"/>
                    </a:lnTo>
                    <a:lnTo>
                      <a:pt x="2477026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18">
                <a:extLst>
                  <a:ext uri="{FF2B5EF4-FFF2-40B4-BE49-F238E27FC236}">
                    <a16:creationId xmlns:a16="http://schemas.microsoft.com/office/drawing/2014/main" id="{2B97A2B8-D470-4B03-8605-E0DAB009C2CA}"/>
                  </a:ext>
                </a:extLst>
              </p:cNvPr>
              <p:cNvSpPr/>
              <p:nvPr/>
            </p:nvSpPr>
            <p:spPr>
              <a:xfrm>
                <a:off x="5046838" y="3703386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4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4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4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4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4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4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9">
                <a:extLst>
                  <a:ext uri="{FF2B5EF4-FFF2-40B4-BE49-F238E27FC236}">
                    <a16:creationId xmlns:a16="http://schemas.microsoft.com/office/drawing/2014/main" id="{38784288-3097-47A6-B1CA-343789C41783}"/>
                  </a:ext>
                </a:extLst>
              </p:cNvPr>
              <p:cNvSpPr/>
              <p:nvPr/>
            </p:nvSpPr>
            <p:spPr>
              <a:xfrm>
                <a:off x="3778966" y="4912656"/>
                <a:ext cx="725614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7256145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7256145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7256145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7256145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7256145" h="1209675">
                    <a:moveTo>
                      <a:pt x="2477023" y="0"/>
                    </a:moveTo>
                    <a:lnTo>
                      <a:pt x="7255618" y="0"/>
                    </a:lnTo>
                    <a:lnTo>
                      <a:pt x="7255618" y="1209269"/>
                    </a:lnTo>
                    <a:lnTo>
                      <a:pt x="2477026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20">
                <a:extLst>
                  <a:ext uri="{FF2B5EF4-FFF2-40B4-BE49-F238E27FC236}">
                    <a16:creationId xmlns:a16="http://schemas.microsoft.com/office/drawing/2014/main" id="{72240F8F-B939-446D-BB66-F4BF09B76DF8}"/>
                  </a:ext>
                </a:extLst>
              </p:cNvPr>
              <p:cNvSpPr/>
              <p:nvPr/>
            </p:nvSpPr>
            <p:spPr>
              <a:xfrm>
                <a:off x="4744521" y="4912656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5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5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5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5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5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5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21">
                <a:extLst>
                  <a:ext uri="{FF2B5EF4-FFF2-40B4-BE49-F238E27FC236}">
                    <a16:creationId xmlns:a16="http://schemas.microsoft.com/office/drawing/2014/main" id="{1ACC646D-52C8-4DB1-A2BB-7A67BC501893}"/>
                  </a:ext>
                </a:extLst>
              </p:cNvPr>
              <p:cNvSpPr/>
              <p:nvPr/>
            </p:nvSpPr>
            <p:spPr>
              <a:xfrm>
                <a:off x="3476648" y="6121925"/>
                <a:ext cx="755840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7558405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7558405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7558405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7558405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7558405" h="1209675">
                    <a:moveTo>
                      <a:pt x="2477023" y="0"/>
                    </a:moveTo>
                    <a:lnTo>
                      <a:pt x="7557935" y="0"/>
                    </a:lnTo>
                    <a:lnTo>
                      <a:pt x="7557935" y="1209269"/>
                    </a:lnTo>
                    <a:lnTo>
                      <a:pt x="2477026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22">
                <a:extLst>
                  <a:ext uri="{FF2B5EF4-FFF2-40B4-BE49-F238E27FC236}">
                    <a16:creationId xmlns:a16="http://schemas.microsoft.com/office/drawing/2014/main" id="{AA06DE3F-2FE2-4F85-86F5-5EAFE77CDFA5}"/>
                  </a:ext>
                </a:extLst>
              </p:cNvPr>
              <p:cNvSpPr/>
              <p:nvPr/>
            </p:nvSpPr>
            <p:spPr>
              <a:xfrm>
                <a:off x="4442204" y="6121925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5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5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5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5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5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5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23">
                <a:extLst>
                  <a:ext uri="{FF2B5EF4-FFF2-40B4-BE49-F238E27FC236}">
                    <a16:creationId xmlns:a16="http://schemas.microsoft.com/office/drawing/2014/main" id="{4A6A3EA1-E4AF-4F75-B874-3A4E28A17596}"/>
                  </a:ext>
                </a:extLst>
              </p:cNvPr>
              <p:cNvSpPr/>
              <p:nvPr/>
            </p:nvSpPr>
            <p:spPr>
              <a:xfrm>
                <a:off x="3174331" y="7331194"/>
                <a:ext cx="786066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7860665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7860665" h="1209675">
                    <a:moveTo>
                      <a:pt x="7860253" y="592038"/>
                    </a:moveTo>
                    <a:lnTo>
                      <a:pt x="7860253" y="0"/>
                    </a:lnTo>
                    <a:lnTo>
                      <a:pt x="2477023" y="0"/>
                    </a:lnTo>
                  </a:path>
                  <a:path w="7860665" h="1209675">
                    <a:moveTo>
                      <a:pt x="7860249" y="591792"/>
                    </a:moveTo>
                    <a:lnTo>
                      <a:pt x="7860249" y="617230"/>
                    </a:lnTo>
                  </a:path>
                  <a:path w="7860665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7860665" h="1209675">
                    <a:moveTo>
                      <a:pt x="0" y="617231"/>
                    </a:moveTo>
                    <a:lnTo>
                      <a:pt x="1962" y="665787"/>
                    </a:lnTo>
                    <a:lnTo>
                      <a:pt x="7748" y="713263"/>
                    </a:lnTo>
                    <a:lnTo>
                      <a:pt x="17206" y="759505"/>
                    </a:lnTo>
                    <a:lnTo>
                      <a:pt x="30182" y="804362"/>
                    </a:lnTo>
                    <a:lnTo>
                      <a:pt x="46525" y="847680"/>
                    </a:lnTo>
                    <a:lnTo>
                      <a:pt x="66082" y="889308"/>
                    </a:lnTo>
                    <a:lnTo>
                      <a:pt x="88701" y="929094"/>
                    </a:lnTo>
                    <a:lnTo>
                      <a:pt x="114229" y="966884"/>
                    </a:lnTo>
                    <a:lnTo>
                      <a:pt x="142515" y="1002526"/>
                    </a:lnTo>
                    <a:lnTo>
                      <a:pt x="173405" y="1035868"/>
                    </a:lnTo>
                    <a:lnTo>
                      <a:pt x="206747" y="1066758"/>
                    </a:lnTo>
                    <a:lnTo>
                      <a:pt x="242390" y="1095044"/>
                    </a:lnTo>
                    <a:lnTo>
                      <a:pt x="280180" y="1120572"/>
                    </a:lnTo>
                    <a:lnTo>
                      <a:pt x="319965" y="1143191"/>
                    </a:lnTo>
                    <a:lnTo>
                      <a:pt x="361593" y="1162748"/>
                    </a:lnTo>
                    <a:lnTo>
                      <a:pt x="404911" y="1179091"/>
                    </a:lnTo>
                    <a:lnTo>
                      <a:pt x="449768" y="1192067"/>
                    </a:lnTo>
                    <a:lnTo>
                      <a:pt x="496010" y="1201525"/>
                    </a:lnTo>
                    <a:lnTo>
                      <a:pt x="543486" y="1207311"/>
                    </a:lnTo>
                    <a:lnTo>
                      <a:pt x="592043" y="1209274"/>
                    </a:lnTo>
                    <a:lnTo>
                      <a:pt x="7268206" y="1209274"/>
                    </a:lnTo>
                    <a:lnTo>
                      <a:pt x="7316763" y="1207311"/>
                    </a:lnTo>
                    <a:lnTo>
                      <a:pt x="7364238" y="1201525"/>
                    </a:lnTo>
                    <a:lnTo>
                      <a:pt x="7410481" y="1192067"/>
                    </a:lnTo>
                    <a:lnTo>
                      <a:pt x="7455337" y="1179091"/>
                    </a:lnTo>
                    <a:lnTo>
                      <a:pt x="7498656" y="1162748"/>
                    </a:lnTo>
                    <a:lnTo>
                      <a:pt x="7540284" y="1143191"/>
                    </a:lnTo>
                    <a:lnTo>
                      <a:pt x="7580069" y="1120572"/>
                    </a:lnTo>
                    <a:lnTo>
                      <a:pt x="7617859" y="1095044"/>
                    </a:lnTo>
                    <a:lnTo>
                      <a:pt x="7653501" y="1066758"/>
                    </a:lnTo>
                    <a:lnTo>
                      <a:pt x="7686843" y="1035868"/>
                    </a:lnTo>
                    <a:lnTo>
                      <a:pt x="7717734" y="1002526"/>
                    </a:lnTo>
                    <a:lnTo>
                      <a:pt x="7746019" y="966884"/>
                    </a:lnTo>
                    <a:lnTo>
                      <a:pt x="7771547" y="929094"/>
                    </a:lnTo>
                    <a:lnTo>
                      <a:pt x="7794166" y="889308"/>
                    </a:lnTo>
                    <a:lnTo>
                      <a:pt x="7813723" y="847680"/>
                    </a:lnTo>
                    <a:lnTo>
                      <a:pt x="7830066" y="804362"/>
                    </a:lnTo>
                    <a:lnTo>
                      <a:pt x="7843043" y="759505"/>
                    </a:lnTo>
                    <a:lnTo>
                      <a:pt x="7852500" y="713263"/>
                    </a:lnTo>
                    <a:lnTo>
                      <a:pt x="7858286" y="665787"/>
                    </a:lnTo>
                    <a:lnTo>
                      <a:pt x="7860249" y="617231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24">
                <a:extLst>
                  <a:ext uri="{FF2B5EF4-FFF2-40B4-BE49-F238E27FC236}">
                    <a16:creationId xmlns:a16="http://schemas.microsoft.com/office/drawing/2014/main" id="{384709BA-236C-41FC-92FC-B3AFD5B6879D}"/>
                  </a:ext>
                </a:extLst>
              </p:cNvPr>
              <p:cNvSpPr/>
              <p:nvPr/>
            </p:nvSpPr>
            <p:spPr>
              <a:xfrm>
                <a:off x="4383600" y="7331194"/>
                <a:ext cx="126809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268095" h="1209675">
                    <a:moveTo>
                      <a:pt x="0" y="169000"/>
                    </a:moveTo>
                    <a:lnTo>
                      <a:pt x="3905" y="122904"/>
                    </a:lnTo>
                    <a:lnTo>
                      <a:pt x="15287" y="78831"/>
                    </a:lnTo>
                    <a:lnTo>
                      <a:pt x="33643" y="37592"/>
                    </a:lnTo>
                    <a:lnTo>
                      <a:pt x="58473" y="0"/>
                    </a:lnTo>
                  </a:path>
                  <a:path w="1268095" h="1209675">
                    <a:moveTo>
                      <a:pt x="1267742" y="0"/>
                    </a:moveTo>
                    <a:lnTo>
                      <a:pt x="1242912" y="37592"/>
                    </a:lnTo>
                    <a:lnTo>
                      <a:pt x="1224556" y="78831"/>
                    </a:lnTo>
                    <a:lnTo>
                      <a:pt x="1213174" y="122904"/>
                    </a:lnTo>
                    <a:lnTo>
                      <a:pt x="1209269" y="169000"/>
                    </a:lnTo>
                  </a:path>
                  <a:path w="1268095" h="1209675">
                    <a:moveTo>
                      <a:pt x="1209269" y="163755"/>
                    </a:moveTo>
                    <a:lnTo>
                      <a:pt x="1209269" y="629827"/>
                    </a:lnTo>
                  </a:path>
                  <a:path w="1268095" h="1209675">
                    <a:moveTo>
                      <a:pt x="0" y="629827"/>
                    </a:moveTo>
                    <a:lnTo>
                      <a:pt x="0" y="163755"/>
                    </a:lnTo>
                  </a:path>
                  <a:path w="1268095" h="1209675">
                    <a:moveTo>
                      <a:pt x="0" y="626678"/>
                    </a:moveTo>
                    <a:lnTo>
                      <a:pt x="1931" y="674459"/>
                    </a:lnTo>
                    <a:lnTo>
                      <a:pt x="7625" y="721176"/>
                    </a:lnTo>
                    <a:lnTo>
                      <a:pt x="16931" y="766679"/>
                    </a:lnTo>
                    <a:lnTo>
                      <a:pt x="29700" y="810818"/>
                    </a:lnTo>
                    <a:lnTo>
                      <a:pt x="45782" y="853445"/>
                    </a:lnTo>
                    <a:lnTo>
                      <a:pt x="65026" y="894407"/>
                    </a:lnTo>
                    <a:lnTo>
                      <a:pt x="87284" y="933556"/>
                    </a:lnTo>
                    <a:lnTo>
                      <a:pt x="112404" y="970742"/>
                    </a:lnTo>
                    <a:lnTo>
                      <a:pt x="140237" y="1005815"/>
                    </a:lnTo>
                    <a:lnTo>
                      <a:pt x="170634" y="1038625"/>
                    </a:lnTo>
                    <a:lnTo>
                      <a:pt x="203443" y="1069021"/>
                    </a:lnTo>
                    <a:lnTo>
                      <a:pt x="238516" y="1096854"/>
                    </a:lnTo>
                    <a:lnTo>
                      <a:pt x="275702" y="1121975"/>
                    </a:lnTo>
                    <a:lnTo>
                      <a:pt x="314851" y="1144232"/>
                    </a:lnTo>
                    <a:lnTo>
                      <a:pt x="355814" y="1163476"/>
                    </a:lnTo>
                    <a:lnTo>
                      <a:pt x="398440" y="1179558"/>
                    </a:lnTo>
                    <a:lnTo>
                      <a:pt x="442579" y="1192327"/>
                    </a:lnTo>
                    <a:lnTo>
                      <a:pt x="488083" y="1201634"/>
                    </a:lnTo>
                    <a:lnTo>
                      <a:pt x="534799" y="1207327"/>
                    </a:lnTo>
                    <a:lnTo>
                      <a:pt x="582580" y="1209259"/>
                    </a:lnTo>
                    <a:lnTo>
                      <a:pt x="626688" y="1209259"/>
                    </a:lnTo>
                    <a:lnTo>
                      <a:pt x="674469" y="1207327"/>
                    </a:lnTo>
                    <a:lnTo>
                      <a:pt x="721186" y="1201634"/>
                    </a:lnTo>
                    <a:lnTo>
                      <a:pt x="766689" y="1192327"/>
                    </a:lnTo>
                    <a:lnTo>
                      <a:pt x="810828" y="1179558"/>
                    </a:lnTo>
                    <a:lnTo>
                      <a:pt x="853455" y="1163476"/>
                    </a:lnTo>
                    <a:lnTo>
                      <a:pt x="894417" y="1144232"/>
                    </a:lnTo>
                    <a:lnTo>
                      <a:pt x="933567" y="1121975"/>
                    </a:lnTo>
                    <a:lnTo>
                      <a:pt x="970752" y="1096854"/>
                    </a:lnTo>
                    <a:lnTo>
                      <a:pt x="1005825" y="1069021"/>
                    </a:lnTo>
                    <a:lnTo>
                      <a:pt x="1038635" y="1038625"/>
                    </a:lnTo>
                    <a:lnTo>
                      <a:pt x="1069031" y="1005815"/>
                    </a:lnTo>
                    <a:lnTo>
                      <a:pt x="1096864" y="970742"/>
                    </a:lnTo>
                    <a:lnTo>
                      <a:pt x="1121985" y="933556"/>
                    </a:lnTo>
                    <a:lnTo>
                      <a:pt x="1144242" y="894407"/>
                    </a:lnTo>
                    <a:lnTo>
                      <a:pt x="1163487" y="853445"/>
                    </a:lnTo>
                    <a:lnTo>
                      <a:pt x="1179568" y="810818"/>
                    </a:lnTo>
                    <a:lnTo>
                      <a:pt x="1192337" y="766679"/>
                    </a:lnTo>
                    <a:lnTo>
                      <a:pt x="1201644" y="721176"/>
                    </a:lnTo>
                    <a:lnTo>
                      <a:pt x="1207337" y="674459"/>
                    </a:lnTo>
                    <a:lnTo>
                      <a:pt x="1209269" y="626678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25">
                <a:extLst>
                  <a:ext uri="{FF2B5EF4-FFF2-40B4-BE49-F238E27FC236}">
                    <a16:creationId xmlns:a16="http://schemas.microsoft.com/office/drawing/2014/main" id="{E81E44FC-16B5-4F91-A689-B42FE7E20720}"/>
                  </a:ext>
                </a:extLst>
              </p:cNvPr>
              <p:cNvSpPr/>
              <p:nvPr/>
            </p:nvSpPr>
            <p:spPr>
              <a:xfrm>
                <a:off x="5605466" y="4330698"/>
                <a:ext cx="579755" cy="26416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64160">
                    <a:moveTo>
                      <a:pt x="0" y="106261"/>
                    </a:moveTo>
                    <a:lnTo>
                      <a:pt x="5311" y="132571"/>
                    </a:lnTo>
                    <a:lnTo>
                      <a:pt x="19797" y="154057"/>
                    </a:lnTo>
                    <a:lnTo>
                      <a:pt x="41282" y="168542"/>
                    </a:lnTo>
                    <a:lnTo>
                      <a:pt x="67593" y="173854"/>
                    </a:lnTo>
                    <a:lnTo>
                      <a:pt x="93903" y="168542"/>
                    </a:lnTo>
                    <a:lnTo>
                      <a:pt x="115388" y="154057"/>
                    </a:lnTo>
                    <a:lnTo>
                      <a:pt x="129874" y="132571"/>
                    </a:lnTo>
                    <a:lnTo>
                      <a:pt x="135186" y="106261"/>
                    </a:lnTo>
                    <a:lnTo>
                      <a:pt x="129874" y="79951"/>
                    </a:lnTo>
                    <a:lnTo>
                      <a:pt x="115388" y="58466"/>
                    </a:lnTo>
                    <a:lnTo>
                      <a:pt x="93903" y="43980"/>
                    </a:lnTo>
                    <a:lnTo>
                      <a:pt x="67593" y="38668"/>
                    </a:lnTo>
                    <a:lnTo>
                      <a:pt x="41282" y="43980"/>
                    </a:lnTo>
                    <a:lnTo>
                      <a:pt x="19797" y="58466"/>
                    </a:lnTo>
                    <a:lnTo>
                      <a:pt x="5311" y="79951"/>
                    </a:lnTo>
                    <a:lnTo>
                      <a:pt x="0" y="106261"/>
                    </a:lnTo>
                  </a:path>
                  <a:path w="579754" h="264160">
                    <a:moveTo>
                      <a:pt x="174210" y="263542"/>
                    </a:moveTo>
                    <a:lnTo>
                      <a:pt x="144015" y="221898"/>
                    </a:lnTo>
                    <a:lnTo>
                      <a:pt x="98770" y="197424"/>
                    </a:lnTo>
                    <a:lnTo>
                      <a:pt x="73062" y="193289"/>
                    </a:lnTo>
                    <a:lnTo>
                      <a:pt x="47391" y="194944"/>
                    </a:lnTo>
                    <a:lnTo>
                      <a:pt x="22717" y="202219"/>
                    </a:lnTo>
                    <a:lnTo>
                      <a:pt x="0" y="214944"/>
                    </a:lnTo>
                  </a:path>
                  <a:path w="579754" h="264160">
                    <a:moveTo>
                      <a:pt x="444255" y="106261"/>
                    </a:moveTo>
                    <a:lnTo>
                      <a:pt x="449567" y="132571"/>
                    </a:lnTo>
                    <a:lnTo>
                      <a:pt x="464052" y="154057"/>
                    </a:lnTo>
                    <a:lnTo>
                      <a:pt x="485538" y="168542"/>
                    </a:lnTo>
                    <a:lnTo>
                      <a:pt x="511848" y="173854"/>
                    </a:lnTo>
                    <a:lnTo>
                      <a:pt x="538158" y="168542"/>
                    </a:lnTo>
                    <a:lnTo>
                      <a:pt x="559643" y="154057"/>
                    </a:lnTo>
                    <a:lnTo>
                      <a:pt x="574129" y="132571"/>
                    </a:lnTo>
                    <a:lnTo>
                      <a:pt x="579441" y="106261"/>
                    </a:lnTo>
                    <a:lnTo>
                      <a:pt x="574129" y="79951"/>
                    </a:lnTo>
                    <a:lnTo>
                      <a:pt x="559643" y="58466"/>
                    </a:lnTo>
                    <a:lnTo>
                      <a:pt x="538158" y="43980"/>
                    </a:lnTo>
                    <a:lnTo>
                      <a:pt x="511848" y="38668"/>
                    </a:lnTo>
                    <a:lnTo>
                      <a:pt x="485538" y="43980"/>
                    </a:lnTo>
                    <a:lnTo>
                      <a:pt x="464052" y="58466"/>
                    </a:lnTo>
                    <a:lnTo>
                      <a:pt x="449567" y="79951"/>
                    </a:lnTo>
                    <a:lnTo>
                      <a:pt x="444255" y="106261"/>
                    </a:lnTo>
                  </a:path>
                  <a:path w="579754" h="264160">
                    <a:moveTo>
                      <a:pt x="405231" y="263542"/>
                    </a:moveTo>
                    <a:lnTo>
                      <a:pt x="435426" y="221898"/>
                    </a:lnTo>
                    <a:lnTo>
                      <a:pt x="480670" y="197424"/>
                    </a:lnTo>
                    <a:lnTo>
                      <a:pt x="506378" y="193289"/>
                    </a:lnTo>
                    <a:lnTo>
                      <a:pt x="532049" y="194944"/>
                    </a:lnTo>
                    <a:lnTo>
                      <a:pt x="556723" y="202219"/>
                    </a:lnTo>
                    <a:lnTo>
                      <a:pt x="579441" y="214944"/>
                    </a:lnTo>
                  </a:path>
                  <a:path w="579754" h="264160">
                    <a:moveTo>
                      <a:pt x="202804" y="86938"/>
                    </a:moveTo>
                    <a:lnTo>
                      <a:pt x="209628" y="120777"/>
                    </a:lnTo>
                    <a:lnTo>
                      <a:pt x="228253" y="148411"/>
                    </a:lnTo>
                    <a:lnTo>
                      <a:pt x="255883" y="167044"/>
                    </a:lnTo>
                    <a:lnTo>
                      <a:pt x="289720" y="173877"/>
                    </a:lnTo>
                    <a:lnTo>
                      <a:pt x="323557" y="167044"/>
                    </a:lnTo>
                    <a:lnTo>
                      <a:pt x="351187" y="148411"/>
                    </a:lnTo>
                    <a:lnTo>
                      <a:pt x="369813" y="120777"/>
                    </a:lnTo>
                    <a:lnTo>
                      <a:pt x="376636" y="86938"/>
                    </a:lnTo>
                    <a:lnTo>
                      <a:pt x="369813" y="53099"/>
                    </a:lnTo>
                    <a:lnTo>
                      <a:pt x="351187" y="25465"/>
                    </a:lnTo>
                    <a:lnTo>
                      <a:pt x="323557" y="6832"/>
                    </a:lnTo>
                    <a:lnTo>
                      <a:pt x="289720" y="0"/>
                    </a:lnTo>
                    <a:lnTo>
                      <a:pt x="255883" y="6832"/>
                    </a:lnTo>
                    <a:lnTo>
                      <a:pt x="228253" y="25465"/>
                    </a:lnTo>
                    <a:lnTo>
                      <a:pt x="209628" y="53099"/>
                    </a:lnTo>
                    <a:lnTo>
                      <a:pt x="202804" y="86938"/>
                    </a:lnTo>
                  </a:path>
                  <a:path w="579754" h="264160">
                    <a:moveTo>
                      <a:pt x="405231" y="263542"/>
                    </a:moveTo>
                    <a:lnTo>
                      <a:pt x="380878" y="241845"/>
                    </a:lnTo>
                    <a:lnTo>
                      <a:pt x="352865" y="225820"/>
                    </a:lnTo>
                    <a:lnTo>
                      <a:pt x="322157" y="215891"/>
                    </a:lnTo>
                    <a:lnTo>
                      <a:pt x="289720" y="212487"/>
                    </a:lnTo>
                    <a:lnTo>
                      <a:pt x="257283" y="215891"/>
                    </a:lnTo>
                    <a:lnTo>
                      <a:pt x="226575" y="225820"/>
                    </a:lnTo>
                    <a:lnTo>
                      <a:pt x="198562" y="241845"/>
                    </a:lnTo>
                    <a:lnTo>
                      <a:pt x="174210" y="263542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9" name="object 26">
                <a:extLst>
                  <a:ext uri="{FF2B5EF4-FFF2-40B4-BE49-F238E27FC236}">
                    <a16:creationId xmlns:a16="http://schemas.microsoft.com/office/drawing/2014/main" id="{2F733043-6A45-4045-978A-46A75420CAB0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43969" y="4144417"/>
                <a:ext cx="102435" cy="102435"/>
              </a:xfrm>
              <a:prstGeom prst="rect">
                <a:avLst/>
              </a:prstGeom>
            </p:spPr>
          </p:pic>
          <p:sp>
            <p:nvSpPr>
              <p:cNvPr id="60" name="object 27">
                <a:extLst>
                  <a:ext uri="{FF2B5EF4-FFF2-40B4-BE49-F238E27FC236}">
                    <a16:creationId xmlns:a16="http://schemas.microsoft.com/office/drawing/2014/main" id="{EA9AA619-04B1-4EE0-B5E0-4CD013A63098}"/>
                  </a:ext>
                </a:extLst>
              </p:cNvPr>
              <p:cNvSpPr/>
              <p:nvPr/>
            </p:nvSpPr>
            <p:spPr>
              <a:xfrm>
                <a:off x="5619977" y="4021784"/>
                <a:ext cx="565150" cy="415290"/>
              </a:xfrm>
              <a:custGeom>
                <a:avLst/>
                <a:gdLst/>
                <a:ahLst/>
                <a:cxnLst/>
                <a:rect l="l" t="t" r="r" b="b"/>
                <a:pathLst>
                  <a:path w="565150" h="415289">
                    <a:moveTo>
                      <a:pt x="200789" y="268324"/>
                    </a:moveTo>
                    <a:lnTo>
                      <a:pt x="162848" y="277117"/>
                    </a:lnTo>
                    <a:lnTo>
                      <a:pt x="151840" y="277773"/>
                    </a:lnTo>
                    <a:lnTo>
                      <a:pt x="141428" y="275022"/>
                    </a:lnTo>
                    <a:lnTo>
                      <a:pt x="132372" y="269195"/>
                    </a:lnTo>
                    <a:lnTo>
                      <a:pt x="125428" y="260628"/>
                    </a:lnTo>
                    <a:lnTo>
                      <a:pt x="121541" y="250308"/>
                    </a:lnTo>
                    <a:lnTo>
                      <a:pt x="121087" y="239549"/>
                    </a:lnTo>
                    <a:lnTo>
                      <a:pt x="123970" y="229173"/>
                    </a:lnTo>
                    <a:lnTo>
                      <a:pt x="130097" y="220004"/>
                    </a:lnTo>
                    <a:lnTo>
                      <a:pt x="156575" y="191385"/>
                    </a:lnTo>
                    <a:lnTo>
                      <a:pt x="161733" y="183117"/>
                    </a:lnTo>
                    <a:lnTo>
                      <a:pt x="163452" y="173838"/>
                    </a:lnTo>
                    <a:lnTo>
                      <a:pt x="161733" y="164559"/>
                    </a:lnTo>
                    <a:lnTo>
                      <a:pt x="156575" y="156291"/>
                    </a:lnTo>
                    <a:lnTo>
                      <a:pt x="130046" y="127696"/>
                    </a:lnTo>
                    <a:lnTo>
                      <a:pt x="123930" y="118524"/>
                    </a:lnTo>
                    <a:lnTo>
                      <a:pt x="121054" y="108150"/>
                    </a:lnTo>
                    <a:lnTo>
                      <a:pt x="121511" y="97393"/>
                    </a:lnTo>
                    <a:lnTo>
                      <a:pt x="125397" y="87076"/>
                    </a:lnTo>
                    <a:lnTo>
                      <a:pt x="132335" y="78509"/>
                    </a:lnTo>
                    <a:lnTo>
                      <a:pt x="141386" y="72678"/>
                    </a:lnTo>
                    <a:lnTo>
                      <a:pt x="151792" y="69916"/>
                    </a:lnTo>
                    <a:lnTo>
                      <a:pt x="162797" y="70558"/>
                    </a:lnTo>
                    <a:lnTo>
                      <a:pt x="200738" y="79351"/>
                    </a:lnTo>
                    <a:lnTo>
                      <a:pt x="210467" y="79681"/>
                    </a:lnTo>
                    <a:lnTo>
                      <a:pt x="219339" y="76508"/>
                    </a:lnTo>
                    <a:lnTo>
                      <a:pt x="226469" y="70347"/>
                    </a:lnTo>
                    <a:lnTo>
                      <a:pt x="230970" y="61716"/>
                    </a:lnTo>
                    <a:lnTo>
                      <a:pt x="242458" y="24405"/>
                    </a:lnTo>
                    <a:lnTo>
                      <a:pt x="247294" y="14480"/>
                    </a:lnTo>
                    <a:lnTo>
                      <a:pt x="254825" y="6770"/>
                    </a:lnTo>
                    <a:lnTo>
                      <a:pt x="264375" y="1776"/>
                    </a:lnTo>
                    <a:lnTo>
                      <a:pt x="275272" y="0"/>
                    </a:lnTo>
                    <a:lnTo>
                      <a:pt x="286168" y="1776"/>
                    </a:lnTo>
                    <a:lnTo>
                      <a:pt x="295719" y="6770"/>
                    </a:lnTo>
                    <a:lnTo>
                      <a:pt x="303250" y="14480"/>
                    </a:lnTo>
                    <a:lnTo>
                      <a:pt x="308086" y="24405"/>
                    </a:lnTo>
                    <a:lnTo>
                      <a:pt x="319473" y="61816"/>
                    </a:lnTo>
                    <a:lnTo>
                      <a:pt x="323975" y="70448"/>
                    </a:lnTo>
                    <a:lnTo>
                      <a:pt x="331104" y="76608"/>
                    </a:lnTo>
                    <a:lnTo>
                      <a:pt x="339976" y="79782"/>
                    </a:lnTo>
                    <a:lnTo>
                      <a:pt x="349705" y="79452"/>
                    </a:lnTo>
                    <a:lnTo>
                      <a:pt x="387495" y="70659"/>
                    </a:lnTo>
                    <a:lnTo>
                      <a:pt x="398500" y="70017"/>
                    </a:lnTo>
                    <a:lnTo>
                      <a:pt x="428781" y="97494"/>
                    </a:lnTo>
                    <a:lnTo>
                      <a:pt x="429238" y="108250"/>
                    </a:lnTo>
                    <a:lnTo>
                      <a:pt x="426362" y="118625"/>
                    </a:lnTo>
                    <a:lnTo>
                      <a:pt x="420246" y="127797"/>
                    </a:lnTo>
                    <a:lnTo>
                      <a:pt x="393818" y="156291"/>
                    </a:lnTo>
                    <a:lnTo>
                      <a:pt x="388674" y="164561"/>
                    </a:lnTo>
                    <a:lnTo>
                      <a:pt x="386959" y="173838"/>
                    </a:lnTo>
                    <a:lnTo>
                      <a:pt x="388674" y="183114"/>
                    </a:lnTo>
                    <a:lnTo>
                      <a:pt x="393818" y="191385"/>
                    </a:lnTo>
                    <a:lnTo>
                      <a:pt x="420372" y="220004"/>
                    </a:lnTo>
                    <a:lnTo>
                      <a:pt x="426498" y="229173"/>
                    </a:lnTo>
                    <a:lnTo>
                      <a:pt x="429382" y="239549"/>
                    </a:lnTo>
                    <a:lnTo>
                      <a:pt x="428927" y="250308"/>
                    </a:lnTo>
                    <a:lnTo>
                      <a:pt x="425040" y="260628"/>
                    </a:lnTo>
                    <a:lnTo>
                      <a:pt x="418097" y="269195"/>
                    </a:lnTo>
                    <a:lnTo>
                      <a:pt x="409040" y="275022"/>
                    </a:lnTo>
                    <a:lnTo>
                      <a:pt x="398629" y="277773"/>
                    </a:lnTo>
                    <a:lnTo>
                      <a:pt x="387621" y="277117"/>
                    </a:lnTo>
                    <a:lnTo>
                      <a:pt x="349831" y="268324"/>
                    </a:lnTo>
                  </a:path>
                  <a:path w="565150" h="415289">
                    <a:moveTo>
                      <a:pt x="207188" y="341661"/>
                    </a:moveTo>
                    <a:lnTo>
                      <a:pt x="241414" y="366309"/>
                    </a:lnTo>
                    <a:lnTo>
                      <a:pt x="279375" y="383800"/>
                    </a:lnTo>
                    <a:lnTo>
                      <a:pt x="319971" y="393751"/>
                    </a:lnTo>
                    <a:lnTo>
                      <a:pt x="362100" y="395776"/>
                    </a:lnTo>
                  </a:path>
                  <a:path w="565150" h="415289">
                    <a:moveTo>
                      <a:pt x="0" y="373455"/>
                    </a:moveTo>
                    <a:lnTo>
                      <a:pt x="26731" y="392480"/>
                    </a:lnTo>
                    <a:lnTo>
                      <a:pt x="56321" y="405970"/>
                    </a:lnTo>
                    <a:lnTo>
                      <a:pt x="87925" y="413632"/>
                    </a:lnTo>
                    <a:lnTo>
                      <a:pt x="120700" y="415175"/>
                    </a:lnTo>
                  </a:path>
                  <a:path w="565150" h="415289">
                    <a:moveTo>
                      <a:pt x="444230" y="373455"/>
                    </a:moveTo>
                    <a:lnTo>
                      <a:pt x="470961" y="392480"/>
                    </a:lnTo>
                    <a:lnTo>
                      <a:pt x="500551" y="405970"/>
                    </a:lnTo>
                    <a:lnTo>
                      <a:pt x="532155" y="413632"/>
                    </a:lnTo>
                    <a:lnTo>
                      <a:pt x="564930" y="415175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28">
                <a:extLst>
                  <a:ext uri="{FF2B5EF4-FFF2-40B4-BE49-F238E27FC236}">
                    <a16:creationId xmlns:a16="http://schemas.microsoft.com/office/drawing/2014/main" id="{E636FA0B-FF68-4C07-AB78-0C4B3D5F6A15}"/>
                  </a:ext>
                </a:extLst>
              </p:cNvPr>
              <p:cNvSpPr/>
              <p:nvPr/>
            </p:nvSpPr>
            <p:spPr>
              <a:xfrm>
                <a:off x="5304786" y="5227771"/>
                <a:ext cx="576580" cy="579120"/>
              </a:xfrm>
              <a:custGeom>
                <a:avLst/>
                <a:gdLst/>
                <a:ahLst/>
                <a:cxnLst/>
                <a:rect l="l" t="t" r="r" b="b"/>
                <a:pathLst>
                  <a:path w="576579" h="579120">
                    <a:moveTo>
                      <a:pt x="328644" y="235782"/>
                    </a:moveTo>
                    <a:lnTo>
                      <a:pt x="488821" y="235782"/>
                    </a:lnTo>
                  </a:path>
                  <a:path w="576579" h="579120">
                    <a:moveTo>
                      <a:pt x="465946" y="350184"/>
                    </a:moveTo>
                    <a:lnTo>
                      <a:pt x="465946" y="235782"/>
                    </a:lnTo>
                    <a:lnTo>
                      <a:pt x="351519" y="235782"/>
                    </a:lnTo>
                    <a:lnTo>
                      <a:pt x="351519" y="350184"/>
                    </a:lnTo>
                    <a:lnTo>
                      <a:pt x="248756" y="508321"/>
                    </a:lnTo>
                    <a:lnTo>
                      <a:pt x="243496" y="519492"/>
                    </a:lnTo>
                    <a:lnTo>
                      <a:pt x="241421" y="531449"/>
                    </a:lnTo>
                    <a:lnTo>
                      <a:pt x="242557" y="543532"/>
                    </a:lnTo>
                    <a:lnTo>
                      <a:pt x="274893" y="577358"/>
                    </a:lnTo>
                    <a:lnTo>
                      <a:pt x="287125" y="579038"/>
                    </a:lnTo>
                    <a:lnTo>
                      <a:pt x="530365" y="579038"/>
                    </a:lnTo>
                    <a:lnTo>
                      <a:pt x="570560" y="555079"/>
                    </a:lnTo>
                    <a:lnTo>
                      <a:pt x="576069" y="531449"/>
                    </a:lnTo>
                    <a:lnTo>
                      <a:pt x="573994" y="519492"/>
                    </a:lnTo>
                    <a:lnTo>
                      <a:pt x="568734" y="508321"/>
                    </a:lnTo>
                    <a:lnTo>
                      <a:pt x="465946" y="350184"/>
                    </a:lnTo>
                    <a:close/>
                  </a:path>
                  <a:path w="576579" h="579120">
                    <a:moveTo>
                      <a:pt x="306902" y="418835"/>
                    </a:moveTo>
                    <a:lnTo>
                      <a:pt x="510563" y="418835"/>
                    </a:lnTo>
                  </a:path>
                  <a:path w="576579" h="579120">
                    <a:moveTo>
                      <a:pt x="125965" y="428282"/>
                    </a:moveTo>
                    <a:lnTo>
                      <a:pt x="226737" y="428282"/>
                    </a:lnTo>
                  </a:path>
                  <a:path w="576579" h="579120">
                    <a:moveTo>
                      <a:pt x="0" y="277124"/>
                    </a:moveTo>
                    <a:lnTo>
                      <a:pt x="277124" y="277124"/>
                    </a:lnTo>
                  </a:path>
                  <a:path w="576579" h="579120">
                    <a:moveTo>
                      <a:pt x="201544" y="352703"/>
                    </a:moveTo>
                    <a:lnTo>
                      <a:pt x="201544" y="390493"/>
                    </a:lnTo>
                    <a:lnTo>
                      <a:pt x="198575" y="405202"/>
                    </a:lnTo>
                    <a:lnTo>
                      <a:pt x="190476" y="417214"/>
                    </a:lnTo>
                    <a:lnTo>
                      <a:pt x="178464" y="425313"/>
                    </a:lnTo>
                    <a:lnTo>
                      <a:pt x="163755" y="428282"/>
                    </a:lnTo>
                  </a:path>
                  <a:path w="576579" h="579120">
                    <a:moveTo>
                      <a:pt x="503862" y="176351"/>
                    </a:moveTo>
                    <a:lnTo>
                      <a:pt x="503862" y="25193"/>
                    </a:lnTo>
                    <a:lnTo>
                      <a:pt x="501882" y="15386"/>
                    </a:lnTo>
                    <a:lnTo>
                      <a:pt x="496483" y="7378"/>
                    </a:lnTo>
                    <a:lnTo>
                      <a:pt x="488475" y="1979"/>
                    </a:lnTo>
                    <a:lnTo>
                      <a:pt x="478669" y="0"/>
                    </a:lnTo>
                    <a:lnTo>
                      <a:pt x="25193" y="0"/>
                    </a:lnTo>
                    <a:lnTo>
                      <a:pt x="15386" y="1979"/>
                    </a:lnTo>
                    <a:lnTo>
                      <a:pt x="7378" y="7378"/>
                    </a:lnTo>
                    <a:lnTo>
                      <a:pt x="1979" y="15386"/>
                    </a:lnTo>
                    <a:lnTo>
                      <a:pt x="0" y="25193"/>
                    </a:lnTo>
                    <a:lnTo>
                      <a:pt x="0" y="327510"/>
                    </a:lnTo>
                    <a:lnTo>
                      <a:pt x="1979" y="337316"/>
                    </a:lnTo>
                    <a:lnTo>
                      <a:pt x="7378" y="345324"/>
                    </a:lnTo>
                    <a:lnTo>
                      <a:pt x="15386" y="350723"/>
                    </a:lnTo>
                    <a:lnTo>
                      <a:pt x="25193" y="352703"/>
                    </a:lnTo>
                    <a:lnTo>
                      <a:pt x="277124" y="352703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29">
                <a:extLst>
                  <a:ext uri="{FF2B5EF4-FFF2-40B4-BE49-F238E27FC236}">
                    <a16:creationId xmlns:a16="http://schemas.microsoft.com/office/drawing/2014/main" id="{23687A36-6D9B-41A1-834B-89B5C0DD52E7}"/>
                  </a:ext>
                </a:extLst>
              </p:cNvPr>
              <p:cNvSpPr/>
              <p:nvPr/>
            </p:nvSpPr>
            <p:spPr>
              <a:xfrm>
                <a:off x="5916600" y="2816274"/>
                <a:ext cx="561975" cy="565150"/>
              </a:xfrm>
              <a:custGeom>
                <a:avLst/>
                <a:gdLst/>
                <a:ahLst/>
                <a:cxnLst/>
                <a:rect l="l" t="t" r="r" b="b"/>
                <a:pathLst>
                  <a:path w="561975" h="565150">
                    <a:moveTo>
                      <a:pt x="209103" y="83137"/>
                    </a:moveTo>
                    <a:lnTo>
                      <a:pt x="209103" y="25193"/>
                    </a:lnTo>
                    <a:lnTo>
                      <a:pt x="210914" y="14879"/>
                    </a:lnTo>
                    <a:lnTo>
                      <a:pt x="216031" y="6928"/>
                    </a:lnTo>
                    <a:lnTo>
                      <a:pt x="223983" y="1810"/>
                    </a:lnTo>
                    <a:lnTo>
                      <a:pt x="234296" y="0"/>
                    </a:lnTo>
                    <a:lnTo>
                      <a:pt x="476150" y="0"/>
                    </a:lnTo>
                    <a:lnTo>
                      <a:pt x="481188" y="0"/>
                    </a:lnTo>
                    <a:lnTo>
                      <a:pt x="488746" y="2519"/>
                    </a:lnTo>
                    <a:lnTo>
                      <a:pt x="491266" y="5038"/>
                    </a:lnTo>
                    <a:lnTo>
                      <a:pt x="551729" y="55424"/>
                    </a:lnTo>
                    <a:lnTo>
                      <a:pt x="556768" y="60463"/>
                    </a:lnTo>
                    <a:lnTo>
                      <a:pt x="561806" y="68021"/>
                    </a:lnTo>
                    <a:lnTo>
                      <a:pt x="561806" y="75579"/>
                    </a:lnTo>
                    <a:lnTo>
                      <a:pt x="561806" y="390493"/>
                    </a:lnTo>
                    <a:lnTo>
                      <a:pt x="559996" y="400806"/>
                    </a:lnTo>
                    <a:lnTo>
                      <a:pt x="554878" y="408758"/>
                    </a:lnTo>
                    <a:lnTo>
                      <a:pt x="546927" y="413875"/>
                    </a:lnTo>
                    <a:lnTo>
                      <a:pt x="536613" y="415686"/>
                    </a:lnTo>
                    <a:lnTo>
                      <a:pt x="347665" y="415686"/>
                    </a:lnTo>
                  </a:path>
                  <a:path w="561975" h="565150">
                    <a:moveTo>
                      <a:pt x="309875" y="105810"/>
                    </a:moveTo>
                    <a:lnTo>
                      <a:pt x="272086" y="143600"/>
                    </a:lnTo>
                    <a:lnTo>
                      <a:pt x="309875" y="181389"/>
                    </a:lnTo>
                  </a:path>
                  <a:path w="561975" h="565150">
                    <a:moveTo>
                      <a:pt x="461034" y="105810"/>
                    </a:moveTo>
                    <a:lnTo>
                      <a:pt x="498824" y="143600"/>
                    </a:lnTo>
                    <a:lnTo>
                      <a:pt x="461034" y="181389"/>
                    </a:lnTo>
                  </a:path>
                  <a:path w="561975" h="565150">
                    <a:moveTo>
                      <a:pt x="360262" y="193987"/>
                    </a:moveTo>
                    <a:lnTo>
                      <a:pt x="410648" y="80618"/>
                    </a:lnTo>
                  </a:path>
                  <a:path w="561975" h="565150">
                    <a:moveTo>
                      <a:pt x="319953" y="564955"/>
                    </a:moveTo>
                    <a:lnTo>
                      <a:pt x="295862" y="519607"/>
                    </a:lnTo>
                    <a:lnTo>
                      <a:pt x="259489" y="483707"/>
                    </a:lnTo>
                    <a:lnTo>
                      <a:pt x="213669" y="460088"/>
                    </a:lnTo>
                    <a:lnTo>
                      <a:pt x="161236" y="451586"/>
                    </a:lnTo>
                    <a:lnTo>
                      <a:pt x="108409" y="460088"/>
                    </a:lnTo>
                    <a:lnTo>
                      <a:pt x="61723" y="483707"/>
                    </a:lnTo>
                    <a:lnTo>
                      <a:pt x="24484" y="519607"/>
                    </a:lnTo>
                    <a:lnTo>
                      <a:pt x="0" y="564955"/>
                    </a:lnTo>
                  </a:path>
                  <a:path w="561975" h="565150">
                    <a:moveTo>
                      <a:pt x="158717" y="224848"/>
                    </a:moveTo>
                    <a:lnTo>
                      <a:pt x="158717" y="149268"/>
                    </a:lnTo>
                  </a:path>
                  <a:path w="561975" h="565150">
                    <a:moveTo>
                      <a:pt x="20152" y="297908"/>
                    </a:moveTo>
                    <a:lnTo>
                      <a:pt x="297276" y="297908"/>
                    </a:lnTo>
                  </a:path>
                  <a:path w="561975" h="565150">
                    <a:moveTo>
                      <a:pt x="55422" y="325620"/>
                    </a:moveTo>
                    <a:lnTo>
                      <a:pt x="64830" y="364748"/>
                    </a:lnTo>
                    <a:lnTo>
                      <a:pt x="87229" y="396791"/>
                    </a:lnTo>
                    <a:lnTo>
                      <a:pt x="119547" y="418441"/>
                    </a:lnTo>
                    <a:lnTo>
                      <a:pt x="158714" y="426393"/>
                    </a:lnTo>
                    <a:lnTo>
                      <a:pt x="199299" y="418402"/>
                    </a:lnTo>
                    <a:lnTo>
                      <a:pt x="232089" y="396476"/>
                    </a:lnTo>
                    <a:lnTo>
                      <a:pt x="254015" y="363685"/>
                    </a:lnTo>
                    <a:lnTo>
                      <a:pt x="262006" y="323101"/>
                    </a:lnTo>
                    <a:lnTo>
                      <a:pt x="262006" y="277753"/>
                    </a:lnTo>
                    <a:lnTo>
                      <a:pt x="254015" y="237169"/>
                    </a:lnTo>
                    <a:lnTo>
                      <a:pt x="232089" y="204378"/>
                    </a:lnTo>
                    <a:lnTo>
                      <a:pt x="199299" y="182452"/>
                    </a:lnTo>
                    <a:lnTo>
                      <a:pt x="158714" y="174461"/>
                    </a:lnTo>
                    <a:lnTo>
                      <a:pt x="119547" y="182413"/>
                    </a:lnTo>
                    <a:lnTo>
                      <a:pt x="87229" y="204063"/>
                    </a:lnTo>
                    <a:lnTo>
                      <a:pt x="64830" y="236106"/>
                    </a:lnTo>
                    <a:lnTo>
                      <a:pt x="55422" y="275234"/>
                    </a:lnTo>
                    <a:lnTo>
                      <a:pt x="55422" y="325620"/>
                    </a:lnTo>
                    <a:close/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30">
                <a:extLst>
                  <a:ext uri="{FF2B5EF4-FFF2-40B4-BE49-F238E27FC236}">
                    <a16:creationId xmlns:a16="http://schemas.microsoft.com/office/drawing/2014/main" id="{15625429-6E33-4E6B-A486-9BDC1661D1FD}"/>
                  </a:ext>
                </a:extLst>
              </p:cNvPr>
              <p:cNvSpPr/>
              <p:nvPr/>
            </p:nvSpPr>
            <p:spPr>
              <a:xfrm>
                <a:off x="5008649" y="6438750"/>
                <a:ext cx="564515" cy="577850"/>
              </a:xfrm>
              <a:custGeom>
                <a:avLst/>
                <a:gdLst/>
                <a:ahLst/>
                <a:cxnLst/>
                <a:rect l="l" t="t" r="r" b="b"/>
                <a:pathLst>
                  <a:path w="564514" h="577850">
                    <a:moveTo>
                      <a:pt x="269155" y="410802"/>
                    </a:moveTo>
                    <a:lnTo>
                      <a:pt x="314326" y="424561"/>
                    </a:lnTo>
                    <a:lnTo>
                      <a:pt x="359794" y="420486"/>
                    </a:lnTo>
                    <a:lnTo>
                      <a:pt x="400585" y="399992"/>
                    </a:lnTo>
                    <a:lnTo>
                      <a:pt x="431727" y="364497"/>
                    </a:lnTo>
                    <a:lnTo>
                      <a:pt x="476557" y="393349"/>
                    </a:lnTo>
                    <a:lnTo>
                      <a:pt x="513230" y="430720"/>
                    </a:lnTo>
                    <a:lnTo>
                      <a:pt x="540713" y="474950"/>
                    </a:lnTo>
                    <a:lnTo>
                      <a:pt x="557977" y="524381"/>
                    </a:lnTo>
                    <a:lnTo>
                      <a:pt x="563990" y="577353"/>
                    </a:lnTo>
                  </a:path>
                  <a:path w="564514" h="577850">
                    <a:moveTo>
                      <a:pt x="431727" y="364497"/>
                    </a:moveTo>
                    <a:lnTo>
                      <a:pt x="348665" y="577353"/>
                    </a:lnTo>
                  </a:path>
                  <a:path w="564514" h="577850">
                    <a:moveTo>
                      <a:pt x="491812" y="406998"/>
                    </a:moveTo>
                    <a:lnTo>
                      <a:pt x="471658" y="534853"/>
                    </a:lnTo>
                    <a:lnTo>
                      <a:pt x="421775" y="534853"/>
                    </a:lnTo>
                    <a:lnTo>
                      <a:pt x="421574" y="577051"/>
                    </a:lnTo>
                  </a:path>
                  <a:path w="564514" h="577850">
                    <a:moveTo>
                      <a:pt x="59473" y="315395"/>
                    </a:moveTo>
                    <a:lnTo>
                      <a:pt x="224967" y="315395"/>
                    </a:lnTo>
                  </a:path>
                  <a:path w="564514" h="577850">
                    <a:moveTo>
                      <a:pt x="277897" y="525481"/>
                    </a:moveTo>
                    <a:lnTo>
                      <a:pt x="190150" y="433224"/>
                    </a:lnTo>
                    <a:lnTo>
                      <a:pt x="190150" y="315521"/>
                    </a:lnTo>
                    <a:lnTo>
                      <a:pt x="94265" y="315521"/>
                    </a:lnTo>
                    <a:lnTo>
                      <a:pt x="94265" y="433350"/>
                    </a:lnTo>
                    <a:lnTo>
                      <a:pt x="6568" y="525481"/>
                    </a:lnTo>
                    <a:lnTo>
                      <a:pt x="2106" y="533258"/>
                    </a:lnTo>
                    <a:lnTo>
                      <a:pt x="0" y="541803"/>
                    </a:lnTo>
                    <a:lnTo>
                      <a:pt x="303" y="550599"/>
                    </a:lnTo>
                    <a:lnTo>
                      <a:pt x="3070" y="559128"/>
                    </a:lnTo>
                    <a:lnTo>
                      <a:pt x="8097" y="566553"/>
                    </a:lnTo>
                    <a:lnTo>
                      <a:pt x="14848" y="572199"/>
                    </a:lnTo>
                    <a:lnTo>
                      <a:pt x="22883" y="575790"/>
                    </a:lnTo>
                    <a:lnTo>
                      <a:pt x="31761" y="577051"/>
                    </a:lnTo>
                    <a:lnTo>
                      <a:pt x="252629" y="577051"/>
                    </a:lnTo>
                    <a:lnTo>
                      <a:pt x="284086" y="550599"/>
                    </a:lnTo>
                    <a:lnTo>
                      <a:pt x="284390" y="541803"/>
                    </a:lnTo>
                    <a:lnTo>
                      <a:pt x="282284" y="533258"/>
                    </a:lnTo>
                    <a:lnTo>
                      <a:pt x="277822" y="525481"/>
                    </a:lnTo>
                    <a:close/>
                  </a:path>
                  <a:path w="564514" h="577850">
                    <a:moveTo>
                      <a:pt x="61615" y="467587"/>
                    </a:moveTo>
                    <a:lnTo>
                      <a:pt x="222825" y="467587"/>
                    </a:lnTo>
                  </a:path>
                  <a:path w="564514" h="577850">
                    <a:moveTo>
                      <a:pt x="357256" y="213389"/>
                    </a:moveTo>
                    <a:lnTo>
                      <a:pt x="342526" y="221060"/>
                    </a:lnTo>
                    <a:lnTo>
                      <a:pt x="326520" y="223617"/>
                    </a:lnTo>
                    <a:lnTo>
                      <a:pt x="310514" y="221060"/>
                    </a:lnTo>
                    <a:lnTo>
                      <a:pt x="295785" y="213389"/>
                    </a:lnTo>
                  </a:path>
                  <a:path w="564514" h="577850">
                    <a:moveTo>
                      <a:pt x="367560" y="157032"/>
                    </a:moveTo>
                    <a:lnTo>
                      <a:pt x="370342" y="157032"/>
                    </a:lnTo>
                    <a:lnTo>
                      <a:pt x="372598" y="159287"/>
                    </a:lnTo>
                    <a:lnTo>
                      <a:pt x="372598" y="162070"/>
                    </a:lnTo>
                    <a:lnTo>
                      <a:pt x="372598" y="164853"/>
                    </a:lnTo>
                    <a:lnTo>
                      <a:pt x="370342" y="167109"/>
                    </a:lnTo>
                    <a:lnTo>
                      <a:pt x="367560" y="167109"/>
                    </a:lnTo>
                    <a:lnTo>
                      <a:pt x="364777" y="167109"/>
                    </a:lnTo>
                    <a:lnTo>
                      <a:pt x="362521" y="164853"/>
                    </a:lnTo>
                    <a:lnTo>
                      <a:pt x="362521" y="162070"/>
                    </a:lnTo>
                    <a:lnTo>
                      <a:pt x="362521" y="159287"/>
                    </a:lnTo>
                    <a:lnTo>
                      <a:pt x="364777" y="157032"/>
                    </a:lnTo>
                    <a:lnTo>
                      <a:pt x="367560" y="157032"/>
                    </a:lnTo>
                  </a:path>
                  <a:path w="564514" h="577850">
                    <a:moveTo>
                      <a:pt x="285556" y="157032"/>
                    </a:moveTo>
                    <a:lnTo>
                      <a:pt x="288339" y="157032"/>
                    </a:lnTo>
                    <a:lnTo>
                      <a:pt x="290595" y="159287"/>
                    </a:lnTo>
                    <a:lnTo>
                      <a:pt x="290595" y="162070"/>
                    </a:lnTo>
                    <a:lnTo>
                      <a:pt x="290595" y="164853"/>
                    </a:lnTo>
                    <a:lnTo>
                      <a:pt x="288339" y="167109"/>
                    </a:lnTo>
                    <a:lnTo>
                      <a:pt x="285556" y="167109"/>
                    </a:lnTo>
                    <a:lnTo>
                      <a:pt x="282773" y="167109"/>
                    </a:lnTo>
                    <a:lnTo>
                      <a:pt x="280518" y="164853"/>
                    </a:lnTo>
                    <a:lnTo>
                      <a:pt x="280518" y="162070"/>
                    </a:lnTo>
                    <a:lnTo>
                      <a:pt x="280518" y="159287"/>
                    </a:lnTo>
                    <a:lnTo>
                      <a:pt x="282773" y="157032"/>
                    </a:lnTo>
                    <a:lnTo>
                      <a:pt x="285556" y="157032"/>
                    </a:lnTo>
                  </a:path>
                  <a:path w="564514" h="577850">
                    <a:moveTo>
                      <a:pt x="449462" y="121182"/>
                    </a:moveTo>
                    <a:lnTo>
                      <a:pt x="439301" y="73895"/>
                    </a:lnTo>
                    <a:lnTo>
                      <a:pt x="412842" y="35388"/>
                    </a:lnTo>
                    <a:lnTo>
                      <a:pt x="373961" y="9483"/>
                    </a:lnTo>
                    <a:lnTo>
                      <a:pt x="326533" y="0"/>
                    </a:lnTo>
                    <a:lnTo>
                      <a:pt x="279105" y="9483"/>
                    </a:lnTo>
                    <a:lnTo>
                      <a:pt x="240224" y="35388"/>
                    </a:lnTo>
                    <a:lnTo>
                      <a:pt x="213765" y="73895"/>
                    </a:lnTo>
                    <a:lnTo>
                      <a:pt x="203603" y="121182"/>
                    </a:lnTo>
                    <a:lnTo>
                      <a:pt x="203603" y="162171"/>
                    </a:lnTo>
                    <a:lnTo>
                      <a:pt x="213765" y="209458"/>
                    </a:lnTo>
                    <a:lnTo>
                      <a:pt x="240224" y="247964"/>
                    </a:lnTo>
                    <a:lnTo>
                      <a:pt x="279105" y="273869"/>
                    </a:lnTo>
                    <a:lnTo>
                      <a:pt x="326533" y="283353"/>
                    </a:lnTo>
                    <a:lnTo>
                      <a:pt x="373961" y="273869"/>
                    </a:lnTo>
                    <a:lnTo>
                      <a:pt x="412842" y="247964"/>
                    </a:lnTo>
                    <a:lnTo>
                      <a:pt x="439301" y="209458"/>
                    </a:lnTo>
                    <a:lnTo>
                      <a:pt x="449462" y="162171"/>
                    </a:lnTo>
                    <a:lnTo>
                      <a:pt x="449462" y="121182"/>
                    </a:lnTo>
                    <a:close/>
                  </a:path>
                  <a:path w="564514" h="577850">
                    <a:moveTo>
                      <a:pt x="449462" y="121182"/>
                    </a:moveTo>
                    <a:lnTo>
                      <a:pt x="408473" y="121182"/>
                    </a:lnTo>
                    <a:lnTo>
                      <a:pt x="383394" y="121512"/>
                    </a:lnTo>
                    <a:lnTo>
                      <a:pt x="351738" y="118650"/>
                    </a:lnTo>
                    <a:lnTo>
                      <a:pt x="317721" y="106812"/>
                    </a:lnTo>
                    <a:lnTo>
                      <a:pt x="285556" y="80218"/>
                    </a:lnTo>
                    <a:lnTo>
                      <a:pt x="268574" y="96628"/>
                    </a:lnTo>
                    <a:lnTo>
                      <a:pt x="248798" y="109085"/>
                    </a:lnTo>
                    <a:lnTo>
                      <a:pt x="226900" y="117254"/>
                    </a:lnTo>
                    <a:lnTo>
                      <a:pt x="203553" y="12080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31">
                <a:extLst>
                  <a:ext uri="{FF2B5EF4-FFF2-40B4-BE49-F238E27FC236}">
                    <a16:creationId xmlns:a16="http://schemas.microsoft.com/office/drawing/2014/main" id="{048A92F0-38E2-4F49-9B63-3FE3C4A5F236}"/>
                  </a:ext>
                </a:extLst>
              </p:cNvPr>
              <p:cNvSpPr/>
              <p:nvPr/>
            </p:nvSpPr>
            <p:spPr>
              <a:xfrm>
                <a:off x="4706702" y="7654296"/>
                <a:ext cx="56324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563245" h="563245">
                    <a:moveTo>
                      <a:pt x="158717" y="222958"/>
                    </a:moveTo>
                    <a:lnTo>
                      <a:pt x="158717" y="147379"/>
                    </a:lnTo>
                  </a:path>
                  <a:path w="563245" h="563245">
                    <a:moveTo>
                      <a:pt x="20152" y="296018"/>
                    </a:moveTo>
                    <a:lnTo>
                      <a:pt x="297278" y="296018"/>
                    </a:lnTo>
                  </a:path>
                  <a:path w="563245" h="563245">
                    <a:moveTo>
                      <a:pt x="319952" y="563065"/>
                    </a:moveTo>
                    <a:lnTo>
                      <a:pt x="295861" y="517718"/>
                    </a:lnTo>
                    <a:lnTo>
                      <a:pt x="259488" y="481817"/>
                    </a:lnTo>
                    <a:lnTo>
                      <a:pt x="213668" y="458199"/>
                    </a:lnTo>
                    <a:lnTo>
                      <a:pt x="161235" y="449696"/>
                    </a:lnTo>
                    <a:lnTo>
                      <a:pt x="108409" y="458199"/>
                    </a:lnTo>
                    <a:lnTo>
                      <a:pt x="61723" y="481817"/>
                    </a:lnTo>
                    <a:lnTo>
                      <a:pt x="24484" y="517718"/>
                    </a:lnTo>
                    <a:lnTo>
                      <a:pt x="0" y="563065"/>
                    </a:lnTo>
                  </a:path>
                  <a:path w="563245" h="563245">
                    <a:moveTo>
                      <a:pt x="55423" y="323731"/>
                    </a:moveTo>
                    <a:lnTo>
                      <a:pt x="64831" y="362859"/>
                    </a:lnTo>
                    <a:lnTo>
                      <a:pt x="87229" y="394901"/>
                    </a:lnTo>
                    <a:lnTo>
                      <a:pt x="119547" y="416552"/>
                    </a:lnTo>
                    <a:lnTo>
                      <a:pt x="158714" y="424503"/>
                    </a:lnTo>
                    <a:lnTo>
                      <a:pt x="199299" y="416512"/>
                    </a:lnTo>
                    <a:lnTo>
                      <a:pt x="232089" y="394586"/>
                    </a:lnTo>
                    <a:lnTo>
                      <a:pt x="254014" y="361796"/>
                    </a:lnTo>
                    <a:lnTo>
                      <a:pt x="262005" y="321211"/>
                    </a:lnTo>
                    <a:lnTo>
                      <a:pt x="262005" y="275864"/>
                    </a:lnTo>
                    <a:lnTo>
                      <a:pt x="254014" y="235279"/>
                    </a:lnTo>
                    <a:lnTo>
                      <a:pt x="232089" y="202489"/>
                    </a:lnTo>
                    <a:lnTo>
                      <a:pt x="199299" y="180563"/>
                    </a:lnTo>
                    <a:lnTo>
                      <a:pt x="158714" y="172572"/>
                    </a:lnTo>
                    <a:lnTo>
                      <a:pt x="119547" y="180523"/>
                    </a:lnTo>
                    <a:lnTo>
                      <a:pt x="87229" y="202174"/>
                    </a:lnTo>
                    <a:lnTo>
                      <a:pt x="64831" y="234216"/>
                    </a:lnTo>
                    <a:lnTo>
                      <a:pt x="55423" y="273344"/>
                    </a:lnTo>
                    <a:lnTo>
                      <a:pt x="55423" y="323731"/>
                    </a:lnTo>
                    <a:close/>
                  </a:path>
                  <a:path w="563245" h="563245">
                    <a:moveTo>
                      <a:pt x="411907" y="151158"/>
                    </a:moveTo>
                    <a:lnTo>
                      <a:pt x="470744" y="145219"/>
                    </a:lnTo>
                    <a:lnTo>
                      <a:pt x="518792" y="129022"/>
                    </a:lnTo>
                    <a:lnTo>
                      <a:pt x="551186" y="104998"/>
                    </a:lnTo>
                    <a:lnTo>
                      <a:pt x="563065" y="75579"/>
                    </a:lnTo>
                    <a:lnTo>
                      <a:pt x="551186" y="46160"/>
                    </a:lnTo>
                    <a:lnTo>
                      <a:pt x="518792" y="22136"/>
                    </a:lnTo>
                    <a:lnTo>
                      <a:pt x="470744" y="5939"/>
                    </a:lnTo>
                    <a:lnTo>
                      <a:pt x="411907" y="0"/>
                    </a:lnTo>
                    <a:lnTo>
                      <a:pt x="353069" y="5939"/>
                    </a:lnTo>
                    <a:lnTo>
                      <a:pt x="305021" y="22136"/>
                    </a:lnTo>
                    <a:lnTo>
                      <a:pt x="272627" y="46160"/>
                    </a:lnTo>
                    <a:lnTo>
                      <a:pt x="260748" y="75579"/>
                    </a:lnTo>
                    <a:lnTo>
                      <a:pt x="272627" y="104998"/>
                    </a:lnTo>
                    <a:lnTo>
                      <a:pt x="305021" y="129022"/>
                    </a:lnTo>
                    <a:lnTo>
                      <a:pt x="353069" y="145219"/>
                    </a:lnTo>
                    <a:lnTo>
                      <a:pt x="411907" y="151158"/>
                    </a:lnTo>
                    <a:close/>
                  </a:path>
                  <a:path w="563245" h="563245">
                    <a:moveTo>
                      <a:pt x="356482" y="259488"/>
                    </a:moveTo>
                    <a:lnTo>
                      <a:pt x="369747" y="261338"/>
                    </a:lnTo>
                    <a:lnTo>
                      <a:pt x="383249" y="262952"/>
                    </a:lnTo>
                    <a:lnTo>
                      <a:pt x="397224" y="264094"/>
                    </a:lnTo>
                    <a:lnTo>
                      <a:pt x="411907" y="264527"/>
                    </a:lnTo>
                    <a:lnTo>
                      <a:pt x="470599" y="258740"/>
                    </a:lnTo>
                    <a:lnTo>
                      <a:pt x="518662" y="242798"/>
                    </a:lnTo>
                    <a:lnTo>
                      <a:pt x="551138" y="218825"/>
                    </a:lnTo>
                    <a:lnTo>
                      <a:pt x="563065" y="188948"/>
                    </a:lnTo>
                    <a:lnTo>
                      <a:pt x="563065" y="75579"/>
                    </a:lnTo>
                  </a:path>
                  <a:path w="563245" h="563245">
                    <a:moveTo>
                      <a:pt x="260748" y="75579"/>
                    </a:moveTo>
                    <a:lnTo>
                      <a:pt x="260748" y="131004"/>
                    </a:lnTo>
                  </a:path>
                  <a:path w="563245" h="563245">
                    <a:moveTo>
                      <a:pt x="356482" y="372857"/>
                    </a:moveTo>
                    <a:lnTo>
                      <a:pt x="369747" y="374707"/>
                    </a:lnTo>
                    <a:lnTo>
                      <a:pt x="383249" y="376321"/>
                    </a:lnTo>
                    <a:lnTo>
                      <a:pt x="397224" y="377463"/>
                    </a:lnTo>
                    <a:lnTo>
                      <a:pt x="411907" y="377896"/>
                    </a:lnTo>
                    <a:lnTo>
                      <a:pt x="470599" y="372109"/>
                    </a:lnTo>
                    <a:lnTo>
                      <a:pt x="518662" y="356167"/>
                    </a:lnTo>
                    <a:lnTo>
                      <a:pt x="551138" y="332194"/>
                    </a:lnTo>
                    <a:lnTo>
                      <a:pt x="563065" y="302317"/>
                    </a:lnTo>
                    <a:lnTo>
                      <a:pt x="563065" y="188948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26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1936413" y="6419850"/>
            <a:ext cx="25558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0" i="0" kern="1200">
                <a:solidFill>
                  <a:srgbClr val="888888"/>
                </a:solidFill>
                <a:latin typeface="맑은 고딕"/>
                <a:ea typeface="+mn-ea"/>
                <a:cs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lang="en-US" altLang="ko-KR" smtClean="0"/>
              <a:pPr marL="38100">
                <a:lnSpc>
                  <a:spcPct val="100000"/>
                </a:lnSpc>
                <a:spcBef>
                  <a:spcPts val="204"/>
                </a:spcBef>
              </a:pPr>
              <a:t>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325511" y="103174"/>
            <a:ext cx="3819525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b="1" spc="-5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spc="-5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강화</a:t>
            </a:r>
            <a:r>
              <a:rPr sz="3600" b="1" spc="-80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spc="-5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학습</a:t>
            </a:r>
            <a:r>
              <a:rPr lang="ko-KR" altLang="en-US" sz="3600" b="1" spc="-5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의  개념</a:t>
            </a:r>
            <a:endParaRPr sz="3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7686" y="1827573"/>
            <a:ext cx="102171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쉬운</a:t>
            </a:r>
            <a:r>
              <a:rPr sz="2400" spc="-85" dirty="0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spc="-85" dirty="0">
              <a:solidFill>
                <a:srgbClr val="00AFEF"/>
              </a:solidFill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버전</a:t>
            </a:r>
            <a:endParaRPr sz="2400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2517" y="4569248"/>
            <a:ext cx="125031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정확한</a:t>
            </a:r>
            <a:r>
              <a:rPr sz="2400" spc="-85" dirty="0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spc="-85" dirty="0">
              <a:solidFill>
                <a:srgbClr val="00AFEF"/>
              </a:solidFill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버전</a:t>
            </a:r>
            <a:endParaRPr sz="2400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6509" y="1295400"/>
            <a:ext cx="5073650" cy="2016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“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 err="1">
                <a:latin typeface="나눔고딕" pitchFamily="2" charset="-127"/>
                <a:ea typeface="나눔고딕" pitchFamily="2" charset="-127"/>
                <a:cs typeface="맑은 고딕"/>
              </a:rPr>
              <a:t>시행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착오를</a:t>
            </a:r>
            <a:r>
              <a:rPr sz="2400" b="1" i="1" spc="-3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통해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50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보상이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좋았던</a:t>
            </a:r>
            <a:r>
              <a:rPr sz="2400" b="1" i="1" spc="-5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행동은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더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75" dirty="0">
                <a:latin typeface="나눔고딕" pitchFamily="2" charset="-127"/>
                <a:ea typeface="나눔고딕" pitchFamily="2" charset="-127"/>
                <a:cs typeface="맑은 고딕"/>
              </a:rPr>
              <a:t>하고, </a:t>
            </a:r>
            <a:r>
              <a:rPr sz="2400" b="1" i="1" spc="-65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655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보상이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125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적</a:t>
            </a:r>
            <a:r>
              <a:rPr lang="ko-KR" altLang="en-US" sz="2400" b="1" i="1" spc="125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었</a:t>
            </a:r>
            <a:r>
              <a:rPr sz="2400" b="1" i="1" spc="125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던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행동은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덜</a:t>
            </a:r>
            <a:r>
              <a:rPr sz="2400" b="1" i="1" spc="-3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하며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50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발전하는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 err="1">
                <a:latin typeface="나눔고딕" pitchFamily="2" charset="-127"/>
                <a:ea typeface="나눔고딕" pitchFamily="2" charset="-127"/>
                <a:cs typeface="맑은 고딕"/>
              </a:rPr>
              <a:t>과정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”</a:t>
            </a:r>
            <a:endParaRPr sz="2400" b="1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0225" y="4038600"/>
            <a:ext cx="5390261" cy="2016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sz="2400" b="1" i="1" spc="-85" dirty="0">
                <a:latin typeface="나눔고딕" pitchFamily="2" charset="-127"/>
                <a:ea typeface="나눔고딕" pitchFamily="2" charset="-127"/>
                <a:cs typeface="맑은 고딕"/>
              </a:rPr>
              <a:t>“</a:t>
            </a:r>
            <a:r>
              <a:rPr lang="en-US" sz="2400" b="1" i="1" spc="-8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5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순차적</a:t>
            </a:r>
            <a:r>
              <a:rPr sz="2400" b="1" i="1" spc="-5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의사결정</a:t>
            </a:r>
            <a:r>
              <a:rPr sz="2400" b="1" i="1" spc="-45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문제에서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45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누적</a:t>
            </a:r>
            <a:r>
              <a:rPr sz="2400" b="1" i="1" spc="-5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보상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을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최적화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하기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위해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65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655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시행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착오를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통해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행동을</a:t>
            </a:r>
            <a:r>
              <a:rPr sz="2400" b="1" i="1" spc="-2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교정하며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40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학습하는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 err="1">
                <a:latin typeface="나눔고딕" pitchFamily="2" charset="-127"/>
                <a:ea typeface="나눔고딕" pitchFamily="2" charset="-127"/>
                <a:cs typeface="맑은 고딕"/>
              </a:rPr>
              <a:t>과정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”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 </a:t>
            </a:r>
            <a:endParaRPr sz="2400" b="1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A760B9-4920-4FBB-8C3E-220E908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018" y="2079815"/>
            <a:ext cx="3832946" cy="2528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CC169D-EE83-4096-A221-E2DBFBA91863}"/>
              </a:ext>
            </a:extLst>
          </p:cNvPr>
          <p:cNvSpPr txBox="1"/>
          <p:nvPr/>
        </p:nvSpPr>
        <p:spPr>
          <a:xfrm>
            <a:off x="9296063" y="4292155"/>
            <a:ext cx="2122596" cy="923330"/>
          </a:xfrm>
          <a:prstGeom prst="rect">
            <a:avLst/>
          </a:prstGeom>
          <a:noFill/>
          <a:scene3d>
            <a:camera prst="orthographicFront">
              <a:rot lat="0" lon="0" rev="1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인간의 지식 없이</a:t>
            </a:r>
            <a:endParaRPr lang="en-US" altLang="ko-KR" b="1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인간을 뛰어넘다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oobo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CNC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30000"/>
          </a:schemeClr>
        </a:solidFill>
        <a:ln>
          <a:noFill/>
        </a:ln>
      </a:spPr>
      <a:bodyPr rtlCol="0" anchor="ctr"/>
      <a:lstStyle>
        <a:defPPr marL="0" marR="0" indent="0" algn="ctr" defTabSz="446505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58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Helvetica"/>
            <a:ea typeface="KoPub돋움체 Light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marR="0" indent="0" algn="ctr" defTabSz="80186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3" b="0" i="0" u="none" strike="noStrike" kern="1200" cap="none" spc="0" normalizeH="0" baseline="0" noProof="0" dirty="0" err="1" smtClean="0">
            <a:ln>
              <a:solidFill>
                <a:srgbClr val="E7E6E6">
                  <a:lumMod val="25000"/>
                  <a:alpha val="0"/>
                </a:srgbClr>
              </a:solidFill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KoPub돋움체 Bold" panose="00000800000000000000" pitchFamily="2" charset="-127"/>
            <a:ea typeface="KoPub돋움체 Bold" panose="00000800000000000000" pitchFamily="2" charset="-127"/>
            <a:cs typeface="조선일보명조" panose="02030304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obok" id="{9C834AC0-F3F7-4477-A10F-35C84C400AC9}" vid="{CEC3E7DA-2595-4D5E-847A-B01EFB3EF5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3671</TotalTime>
  <Words>1143</Words>
  <Application>Microsoft Office PowerPoint</Application>
  <PresentationFormat>와이드스크린</PresentationFormat>
  <Paragraphs>277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42" baseType="lpstr">
      <vt:lpstr>KoPub돋움체 Bold</vt:lpstr>
      <vt:lpstr>KoPub돋움체 Light</vt:lpstr>
      <vt:lpstr>KoPub돋움체 Medium</vt:lpstr>
      <vt:lpstr>나눔고딕</vt:lpstr>
      <vt:lpstr>나눔고딕</vt:lpstr>
      <vt:lpstr>맑은 고딕</vt:lpstr>
      <vt:lpstr>함초롬바탕</vt:lpstr>
      <vt:lpstr>Arial</vt:lpstr>
      <vt:lpstr>Bookman Old Style</vt:lpstr>
      <vt:lpstr>Calibri</vt:lpstr>
      <vt:lpstr>Cambria Math</vt:lpstr>
      <vt:lpstr>Century</vt:lpstr>
      <vt:lpstr>Gill Sans MT</vt:lpstr>
      <vt:lpstr>Helvetica</vt:lpstr>
      <vt:lpstr>Lucida Sans Unicode</vt:lpstr>
      <vt:lpstr>Times New Roman</vt:lpstr>
      <vt:lpstr>Wingdings</vt:lpstr>
      <vt:lpstr>Office 테마</vt:lpstr>
      <vt:lpstr>Office Theme</vt:lpstr>
      <vt:lpstr>soobok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클라우드 개발 환경의 구축 </vt:lpstr>
      <vt:lpstr>  자동화 스크립트 - 실험 워크플로우의 진행 과정  </vt:lpstr>
      <vt:lpstr> 강화 학습의  개념</vt:lpstr>
      <vt:lpstr>PowerPoint 프레젠테이션</vt:lpstr>
      <vt:lpstr>    액터-평론가 방법</vt:lpstr>
      <vt:lpstr>    Proximal Policy Optimization (PPO) - 개념</vt:lpstr>
      <vt:lpstr>       PPO의 직관적 설명</vt:lpstr>
      <vt:lpstr>액터평론가-PPO 동작의 개요</vt:lpstr>
      <vt:lpstr>PowerPoint 프레젠테이션</vt:lpstr>
      <vt:lpstr> 실행 파이프라인 및 데이터 흐름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박정우</dc:creator>
  <cp:lastModifiedBy>박정우</cp:lastModifiedBy>
  <cp:revision>192</cp:revision>
  <dcterms:created xsi:type="dcterms:W3CDTF">2025-04-22T05:17:23Z</dcterms:created>
  <dcterms:modified xsi:type="dcterms:W3CDTF">2025-09-03T09:39:45Z</dcterms:modified>
</cp:coreProperties>
</file>